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autoCompressPictures="0">
  <p:sldMasterIdLst>
    <p:sldMasterId id="2147483648" r:id="rId1"/>
  </p:sldMasterIdLst>
  <p:notesMasterIdLst>
    <p:notesMasterId r:id="rId28"/>
  </p:notesMasterIdLst>
  <p:handoutMasterIdLst>
    <p:handoutMasterId r:id="rId29"/>
  </p:handoutMasterIdLst>
  <p:sldIdLst>
    <p:sldId id="362" r:id="rId2"/>
    <p:sldId id="330" r:id="rId3"/>
    <p:sldId id="331" r:id="rId4"/>
    <p:sldId id="332" r:id="rId5"/>
    <p:sldId id="298" r:id="rId6"/>
    <p:sldId id="262" r:id="rId7"/>
    <p:sldId id="263" r:id="rId8"/>
    <p:sldId id="266" r:id="rId9"/>
    <p:sldId id="382" r:id="rId10"/>
    <p:sldId id="379" r:id="rId11"/>
    <p:sldId id="383" r:id="rId12"/>
    <p:sldId id="380" r:id="rId13"/>
    <p:sldId id="384" r:id="rId14"/>
    <p:sldId id="381" r:id="rId15"/>
    <p:sldId id="385" r:id="rId16"/>
    <p:sldId id="284" r:id="rId17"/>
    <p:sldId id="277" r:id="rId18"/>
    <p:sldId id="340" r:id="rId19"/>
    <p:sldId id="293" r:id="rId20"/>
    <p:sldId id="364" r:id="rId21"/>
    <p:sldId id="269" r:id="rId22"/>
    <p:sldId id="294" r:id="rId23"/>
    <p:sldId id="274" r:id="rId24"/>
    <p:sldId id="359" r:id="rId25"/>
    <p:sldId id="378" r:id="rId26"/>
    <p:sldId id="329" r:id="rId2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B49C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07"/>
    <p:restoredTop sz="85193"/>
  </p:normalViewPr>
  <p:slideViewPr>
    <p:cSldViewPr snapToGrid="0" snapToObjects="1">
      <p:cViewPr varScale="1">
        <p:scale>
          <a:sx n="94" d="100"/>
          <a:sy n="94" d="100"/>
        </p:scale>
        <p:origin x="1528" y="1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9/26/24</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9-26T05:36:09.996"/>
    </inkml:context>
    <inkml:brush xml:id="br0">
      <inkml:brushProperty name="width" value="0.05" units="cm"/>
      <inkml:brushProperty name="height" value="0.05" units="cm"/>
      <inkml:brushProperty name="color" value="#E71224"/>
    </inkml:brush>
  </inkml:definitions>
  <inkml:trace contextRef="#ctx0" brushRef="#br0">0 1 24575,'0'0'0</inkml:trace>
</inkml:ink>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2071073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4287553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25108668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a:p>
        </p:txBody>
      </p:sp>
    </p:spTree>
    <p:extLst>
      <p:ext uri="{BB962C8B-B14F-4D97-AF65-F5344CB8AC3E}">
        <p14:creationId xmlns:p14="http://schemas.microsoft.com/office/powerpoint/2010/main" val="26673392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3425964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655023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r>
              <a:rPr lang="en-US"/>
              <a:t>Project_Unified_Mentor</a:t>
            </a:r>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a:t>Project_Unified_Mentor</a:t>
            </a:r>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srcRect/>
          <a:tile tx="0" ty="0" sx="100000" sy="100000" flip="none" algn="tl"/>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46B87A-B9BD-20E0-9687-43E057936507}"/>
              </a:ext>
            </a:extLst>
          </p:cNvPr>
          <p:cNvPicPr>
            <a:picLocks noChangeAspect="1"/>
          </p:cNvPicPr>
          <p:nvPr/>
        </p:nvPicPr>
        <p:blipFill>
          <a:blip r:embed="rId3"/>
          <a:stretch>
            <a:fillRect/>
          </a:stretch>
        </p:blipFill>
        <p:spPr>
          <a:xfrm>
            <a:off x="753292" y="500199"/>
            <a:ext cx="4038600" cy="1181100"/>
          </a:xfrm>
          <a:prstGeom prst="rect">
            <a:avLst/>
          </a:prstGeom>
          <a:effectLst>
            <a:outerShdw blurRad="1163339" dist="50800" dir="5400000" algn="ctr" rotWithShape="0">
              <a:schemeClr val="accent2">
                <a:lumMod val="50000"/>
                <a:alpha val="0"/>
              </a:schemeClr>
            </a:outerShdw>
          </a:effectLst>
        </p:spPr>
      </p:pic>
      <p:sp>
        <p:nvSpPr>
          <p:cNvPr id="3" name="TextBox 2">
            <a:extLst>
              <a:ext uri="{FF2B5EF4-FFF2-40B4-BE49-F238E27FC236}">
                <a16:creationId xmlns:a16="http://schemas.microsoft.com/office/drawing/2014/main" id="{17A4836C-D169-A5CA-60BD-FA62F1DF1CA9}"/>
              </a:ext>
            </a:extLst>
          </p:cNvPr>
          <p:cNvSpPr txBox="1"/>
          <p:nvPr/>
        </p:nvSpPr>
        <p:spPr>
          <a:xfrm>
            <a:off x="753292" y="3178314"/>
            <a:ext cx="3818708" cy="1077218"/>
          </a:xfrm>
          <a:prstGeom prst="rect">
            <a:avLst/>
          </a:prstGeom>
          <a:noFill/>
        </p:spPr>
        <p:txBody>
          <a:bodyPr wrap="square" rtlCol="0">
            <a:spAutoFit/>
          </a:bodyPr>
          <a:lstStyle/>
          <a:p>
            <a:pPr algn="ctr"/>
            <a:r>
              <a:rPr lang="en-US" sz="3200" b="1" dirty="0"/>
              <a:t>EMPLOYEE ATTRITION ANALYSIS</a:t>
            </a:r>
          </a:p>
        </p:txBody>
      </p:sp>
      <p:sp>
        <p:nvSpPr>
          <p:cNvPr id="4" name="TextBox 3">
            <a:extLst>
              <a:ext uri="{FF2B5EF4-FFF2-40B4-BE49-F238E27FC236}">
                <a16:creationId xmlns:a16="http://schemas.microsoft.com/office/drawing/2014/main" id="{A06A8CA0-D901-6023-5EAE-67734D397C6B}"/>
              </a:ext>
            </a:extLst>
          </p:cNvPr>
          <p:cNvSpPr txBox="1"/>
          <p:nvPr/>
        </p:nvSpPr>
        <p:spPr>
          <a:xfrm>
            <a:off x="820919" y="5625107"/>
            <a:ext cx="2978060" cy="707886"/>
          </a:xfrm>
          <a:prstGeom prst="rect">
            <a:avLst/>
          </a:prstGeom>
          <a:noFill/>
        </p:spPr>
        <p:txBody>
          <a:bodyPr wrap="square" lIns="91440" tIns="45720" rIns="91440" bIns="45720" rtlCol="0" anchor="t">
            <a:spAutoFit/>
          </a:bodyPr>
          <a:lstStyle/>
          <a:p>
            <a:r>
              <a:rPr lang="en-US" sz="2000" b="1" dirty="0">
                <a:latin typeface="Abadi"/>
                <a:ea typeface="SF Pro" pitchFamily="2" charset="0"/>
                <a:cs typeface="SF Pro" pitchFamily="2" charset="0"/>
              </a:rPr>
              <a:t>George Mathew</a:t>
            </a:r>
          </a:p>
          <a:p>
            <a:r>
              <a:rPr lang="en-US" sz="2000" b="1" dirty="0">
                <a:latin typeface="Abadi"/>
                <a:ea typeface="SF Pro" pitchFamily="2" charset="0"/>
                <a:cs typeface="SF Pro" pitchFamily="2" charset="0"/>
              </a:rPr>
              <a:t>20</a:t>
            </a:r>
            <a:r>
              <a:rPr lang="en-US" sz="2000" b="1" baseline="30000" dirty="0">
                <a:latin typeface="Abadi"/>
                <a:ea typeface="SF Pro" pitchFamily="2" charset="0"/>
                <a:cs typeface="SF Pro" pitchFamily="2" charset="0"/>
              </a:rPr>
              <a:t>th</a:t>
            </a:r>
            <a:r>
              <a:rPr lang="en-US" sz="2000" b="1" dirty="0">
                <a:latin typeface="Abadi"/>
                <a:ea typeface="SF Pro" pitchFamily="2" charset="0"/>
                <a:cs typeface="SF Pro" pitchFamily="2" charset="0"/>
              </a:rPr>
              <a:t> September 2024</a:t>
            </a:r>
            <a:endParaRPr lang="en-US" sz="2000" b="1" dirty="0">
              <a:latin typeface="Abadi" panose="020B0604020104020204" pitchFamily="34" charset="0"/>
              <a:ea typeface="SF Pro" pitchFamily="2" charset="0"/>
              <a:cs typeface="SF Pro" pitchFamily="2" charset="0"/>
            </a:endParaRPr>
          </a:p>
        </p:txBody>
      </p:sp>
      <p:pic>
        <p:nvPicPr>
          <p:cNvPr id="6" name="Picture 5">
            <a:extLst>
              <a:ext uri="{FF2B5EF4-FFF2-40B4-BE49-F238E27FC236}">
                <a16:creationId xmlns:a16="http://schemas.microsoft.com/office/drawing/2014/main" id="{8912ABE0-42E8-A175-2D71-C064613978BD}"/>
              </a:ext>
            </a:extLst>
          </p:cNvPr>
          <p:cNvPicPr>
            <a:picLocks noChangeAspect="1"/>
          </p:cNvPicPr>
          <p:nvPr/>
        </p:nvPicPr>
        <p:blipFill>
          <a:blip r:embed="rId4"/>
          <a:stretch>
            <a:fillRect/>
          </a:stretch>
        </p:blipFill>
        <p:spPr>
          <a:xfrm>
            <a:off x="4791891" y="1682705"/>
            <a:ext cx="7196529" cy="4949252"/>
          </a:xfrm>
          <a:prstGeom prst="rect">
            <a:avLst/>
          </a:prstGeom>
        </p:spPr>
      </p:pic>
      <p:sp>
        <p:nvSpPr>
          <p:cNvPr id="5" name="Slide Number Placeholder 4">
            <a:extLst>
              <a:ext uri="{FF2B5EF4-FFF2-40B4-BE49-F238E27FC236}">
                <a16:creationId xmlns:a16="http://schemas.microsoft.com/office/drawing/2014/main" id="{FF9B435F-76DE-4F2A-53E0-E57DE420CB25}"/>
              </a:ext>
            </a:extLst>
          </p:cNvPr>
          <p:cNvSpPr>
            <a:spLocks noGrp="1"/>
          </p:cNvSpPr>
          <p:nvPr>
            <p:ph type="sldNum" sz="quarter" idx="12"/>
          </p:nvPr>
        </p:nvSpPr>
        <p:spPr/>
        <p:txBody>
          <a:bodyPr/>
          <a:lstStyle/>
          <a:p>
            <a:fld id="{A190C97C-0095-2443-AC12-FA4CBA4ACD4D}" type="slidenum">
              <a:rPr lang="en-US" smtClean="0"/>
              <a:t>1</a:t>
            </a:fld>
            <a:endParaRPr lang="en-US"/>
          </a:p>
        </p:txBody>
      </p:sp>
    </p:spTree>
    <p:extLst>
      <p:ext uri="{BB962C8B-B14F-4D97-AF65-F5344CB8AC3E}">
        <p14:creationId xmlns:p14="http://schemas.microsoft.com/office/powerpoint/2010/main" val="1841183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7A7E0-5A59-D181-EC47-02894F7A1E30}"/>
              </a:ext>
            </a:extLst>
          </p:cNvPr>
          <p:cNvSpPr>
            <a:spLocks noGrp="1"/>
          </p:cNvSpPr>
          <p:nvPr>
            <p:ph type="title"/>
          </p:nvPr>
        </p:nvSpPr>
        <p:spPr>
          <a:xfrm>
            <a:off x="674427" y="325863"/>
            <a:ext cx="10515600" cy="453741"/>
          </a:xfrm>
        </p:spPr>
        <p:txBody>
          <a:bodyPr/>
          <a:lstStyle/>
          <a:p>
            <a:r>
              <a:rPr lang="en-US" sz="2800" dirty="0">
                <a:solidFill>
                  <a:srgbClr val="0B49CB"/>
                </a:solidFill>
                <a:latin typeface="Abadi"/>
              </a:rPr>
              <a:t>EDA with Data Visualization – Non-controllable Parameters</a:t>
            </a:r>
            <a:endParaRPr lang="en-US" sz="2800" dirty="0"/>
          </a:p>
        </p:txBody>
      </p:sp>
      <p:sp>
        <p:nvSpPr>
          <p:cNvPr id="3" name="Content Placeholder 2">
            <a:extLst>
              <a:ext uri="{FF2B5EF4-FFF2-40B4-BE49-F238E27FC236}">
                <a16:creationId xmlns:a16="http://schemas.microsoft.com/office/drawing/2014/main" id="{C9226108-932D-3D03-EA68-59BD43BBFB29}"/>
              </a:ext>
            </a:extLst>
          </p:cNvPr>
          <p:cNvSpPr>
            <a:spLocks noGrp="1"/>
          </p:cNvSpPr>
          <p:nvPr>
            <p:ph idx="1"/>
          </p:nvPr>
        </p:nvSpPr>
        <p:spPr>
          <a:xfrm>
            <a:off x="674427" y="1187356"/>
            <a:ext cx="10515600" cy="5117910"/>
          </a:xfrm>
        </p:spPr>
        <p:txBody>
          <a:bodyPr/>
          <a:lstStyle/>
          <a:p>
            <a:pPr algn="just" rtl="0" fontAlgn="base">
              <a:buFont typeface="Arial" panose="020B0604020202020204" pitchFamily="34" charset="0"/>
              <a:buChar char="•"/>
            </a:pPr>
            <a:r>
              <a:rPr lang="en-IN" sz="1600" b="1" i="0" u="none" strike="noStrike" dirty="0">
                <a:solidFill>
                  <a:srgbClr val="000000"/>
                </a:solidFill>
                <a:effectLst/>
                <a:latin typeface="Segoe UI" panose="020B0502040204020203" pitchFamily="34" charset="0"/>
                <a:cs typeface="Segoe UI" panose="020B0502040204020203" pitchFamily="34" charset="0"/>
              </a:rPr>
              <a:t>Line Graphs</a:t>
            </a:r>
            <a:r>
              <a:rPr lang="en-IN" sz="1600" b="0" i="0" u="none" strike="noStrike" dirty="0">
                <a:solidFill>
                  <a:srgbClr val="000000"/>
                </a:solidFill>
                <a:effectLst/>
                <a:latin typeface="Segoe UI" panose="020B0502040204020203" pitchFamily="34" charset="0"/>
                <a:cs typeface="Segoe UI" panose="020B0502040204020203" pitchFamily="34" charset="0"/>
              </a:rPr>
              <a:t>: </a:t>
            </a:r>
            <a:r>
              <a:rPr lang="en-IN" sz="1600" b="0" i="0" dirty="0">
                <a:solidFill>
                  <a:srgbClr val="000000"/>
                </a:solidFill>
                <a:effectLst/>
                <a:latin typeface="Segoe UI" panose="020B0502040204020203" pitchFamily="34" charset="0"/>
                <a:cs typeface="Segoe UI" panose="020B0502040204020203" pitchFamily="34" charset="0"/>
              </a:rPr>
              <a:t>​</a:t>
            </a:r>
          </a:p>
          <a:p>
            <a:pPr algn="just" rtl="0" fontAlgn="base">
              <a:buFont typeface="Arial" panose="020B0604020202020204" pitchFamily="34" charset="0"/>
              <a:buChar char="•"/>
            </a:pPr>
            <a:endParaRPr lang="en-IN" sz="1600" b="0" i="0" dirty="0">
              <a:solidFill>
                <a:srgbClr val="000000"/>
              </a:solidFill>
              <a:effectLst/>
              <a:latin typeface="Segoe UI" panose="020B0502040204020203" pitchFamily="34" charset="0"/>
              <a:cs typeface="Segoe UI" panose="020B0502040204020203" pitchFamily="34" charset="0"/>
            </a:endParaRPr>
          </a:p>
          <a:p>
            <a:pPr algn="just" rtl="0" fontAlgn="base">
              <a:buFont typeface="Arial" panose="020B0604020202020204" pitchFamily="34" charset="0"/>
              <a:buChar char="•"/>
            </a:pPr>
            <a:r>
              <a:rPr lang="en-IN" sz="1600" b="1" i="0" dirty="0">
                <a:solidFill>
                  <a:srgbClr val="000000"/>
                </a:solidFill>
                <a:effectLst/>
                <a:latin typeface="Segoe UI" panose="020B0502040204020203" pitchFamily="34" charset="0"/>
                <a:cs typeface="Segoe UI" panose="020B0502040204020203" pitchFamily="34" charset="0"/>
              </a:rPr>
              <a:t>Attrition by Distance From Home</a:t>
            </a:r>
            <a:endParaRPr lang="en-US" sz="1600" b="0" i="0" dirty="0">
              <a:solidFill>
                <a:srgbClr val="000000"/>
              </a:solidFill>
              <a:effectLst/>
              <a:latin typeface="Segoe UI" panose="020B0502040204020203" pitchFamily="34" charset="0"/>
              <a:cs typeface="Segoe UI" panose="020B0502040204020203" pitchFamily="34" charset="0"/>
            </a:endParaRPr>
          </a:p>
          <a:p>
            <a:pPr algn="just" rtl="0"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graph is non-linear with </a:t>
            </a:r>
            <a:r>
              <a:rPr lang="en-IN" sz="1600" dirty="0">
                <a:solidFill>
                  <a:srgbClr val="000000"/>
                </a:solidFill>
                <a:latin typeface="Segoe UI" panose="020B0502040204020203" pitchFamily="34" charset="0"/>
                <a:cs typeface="Segoe UI" panose="020B0502040204020203" pitchFamily="34" charset="0"/>
              </a:rPr>
              <a:t>non-linear variations. While the number of attrition of 113 is the highest where the distance from home is 2 (assuming the unit to be km), the next highest being 93 where the distance from home is 1 km. The next highest is a distant 60 where the distance from home is 10 km. So, overall, it is observed that the attrition is highest where the distance from home is at a lower range </a:t>
            </a:r>
            <a:r>
              <a:rPr lang="en-IN" sz="1600" dirty="0" err="1">
                <a:solidFill>
                  <a:srgbClr val="000000"/>
                </a:solidFill>
                <a:latin typeface="Segoe UI" panose="020B0502040204020203" pitchFamily="34" charset="0"/>
                <a:cs typeface="Segoe UI" panose="020B0502040204020203" pitchFamily="34" charset="0"/>
              </a:rPr>
              <a:t>upto</a:t>
            </a:r>
            <a:r>
              <a:rPr lang="en-IN" sz="1600" dirty="0">
                <a:solidFill>
                  <a:srgbClr val="000000"/>
                </a:solidFill>
                <a:latin typeface="Segoe UI" panose="020B0502040204020203" pitchFamily="34" charset="0"/>
                <a:cs typeface="Segoe UI" panose="020B0502040204020203" pitchFamily="34" charset="0"/>
              </a:rPr>
              <a:t> 2 kms. However, as the HR cannot have any say in the matter, so it has been categorised under non-controllable parameter.</a:t>
            </a:r>
          </a:p>
          <a:p>
            <a:pPr algn="just" rtl="0" fontAlgn="base"/>
            <a:endParaRPr lang="en-IN" sz="1600" dirty="0">
              <a:solidFill>
                <a:srgbClr val="000000"/>
              </a:solidFill>
              <a:latin typeface="Segoe UI" panose="020B0502040204020203" pitchFamily="34" charset="0"/>
              <a:cs typeface="Segoe UI" panose="020B0502040204020203" pitchFamily="34" charset="0"/>
            </a:endParaRPr>
          </a:p>
          <a:p>
            <a:pPr algn="just" rtl="0" fontAlgn="base">
              <a:buFont typeface="Arial" panose="020B0604020202020204" pitchFamily="34" charset="0"/>
              <a:buChar char="•"/>
            </a:pPr>
            <a:r>
              <a:rPr lang="en-US" sz="1600" b="1" dirty="0">
                <a:solidFill>
                  <a:srgbClr val="000000"/>
                </a:solidFill>
                <a:latin typeface="Segoe UI" panose="020B0502040204020203" pitchFamily="34" charset="0"/>
                <a:cs typeface="Segoe UI" panose="020B0502040204020203" pitchFamily="34" charset="0"/>
              </a:rPr>
              <a:t>Attrition by Percentage Salary Hike</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graph is non-linear but is sloping downwards</a:t>
            </a:r>
            <a:r>
              <a:rPr lang="en-IN" sz="1600" dirty="0">
                <a:solidFill>
                  <a:srgbClr val="000000"/>
                </a:solidFill>
                <a:latin typeface="Segoe UI" panose="020B0502040204020203" pitchFamily="34" charset="0"/>
                <a:cs typeface="Segoe UI" panose="020B0502040204020203" pitchFamily="34" charset="0"/>
              </a:rPr>
              <a:t>. While the number of attrition of 98 is the highest, where the percentage salary hike is 13%, the next highest is 90 where the percentage salary hike is 11% followed by the next highest being 86 where the percentage salary hike is 12% &amp; 14%. The next is a distant 62 where the percentage salary hike is 15% and the lowest is 9 where the percentage salary hike is 24%. So, overall, it is observed that the attrition is higher where the salary hike ranges from 11% to 14%, while it decreases as the percentage salary hike reaches 15% and over. However, as the HR cannot have any say in the matter, so it has been categorised under non-controllable parameter.</a:t>
            </a:r>
          </a:p>
          <a:p>
            <a:endParaRPr lang="en-US" dirty="0"/>
          </a:p>
        </p:txBody>
      </p:sp>
      <p:sp>
        <p:nvSpPr>
          <p:cNvPr id="4" name="Slide Number Placeholder 3">
            <a:extLst>
              <a:ext uri="{FF2B5EF4-FFF2-40B4-BE49-F238E27FC236}">
                <a16:creationId xmlns:a16="http://schemas.microsoft.com/office/drawing/2014/main" id="{DBBB6313-DA52-FAB8-EC94-A45E1A477F55}"/>
              </a:ext>
            </a:extLst>
          </p:cNvPr>
          <p:cNvSpPr>
            <a:spLocks noGrp="1"/>
          </p:cNvSpPr>
          <p:nvPr>
            <p:ph type="sldNum" sz="quarter" idx="12"/>
          </p:nvPr>
        </p:nvSpPr>
        <p:spPr/>
        <p:txBody>
          <a:bodyPr/>
          <a:lstStyle/>
          <a:p>
            <a:fld id="{A190C97C-0095-2443-AC12-FA4CBA4ACD4D}" type="slidenum">
              <a:rPr lang="en-US" smtClean="0"/>
              <a:t>10</a:t>
            </a:fld>
            <a:endParaRPr lang="en-US"/>
          </a:p>
        </p:txBody>
      </p:sp>
    </p:spTree>
    <p:extLst>
      <p:ext uri="{BB962C8B-B14F-4D97-AF65-F5344CB8AC3E}">
        <p14:creationId xmlns:p14="http://schemas.microsoft.com/office/powerpoint/2010/main" val="1477063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59FC2-4315-2DA5-5849-CD30328F103B}"/>
              </a:ext>
            </a:extLst>
          </p:cNvPr>
          <p:cNvSpPr>
            <a:spLocks noGrp="1"/>
          </p:cNvSpPr>
          <p:nvPr>
            <p:ph type="title"/>
          </p:nvPr>
        </p:nvSpPr>
        <p:spPr>
          <a:xfrm>
            <a:off x="688073" y="470848"/>
            <a:ext cx="10515600" cy="453741"/>
          </a:xfrm>
        </p:spPr>
        <p:txBody>
          <a:bodyPr/>
          <a:lstStyle/>
          <a:p>
            <a:r>
              <a:rPr lang="en-US" sz="2800" dirty="0">
                <a:solidFill>
                  <a:srgbClr val="0B49CB"/>
                </a:solidFill>
                <a:latin typeface="Abadi"/>
              </a:rPr>
              <a:t>EDA with Data Visualization – Non-controllable Parameters</a:t>
            </a:r>
            <a:endParaRPr lang="en-US" sz="2800" dirty="0"/>
          </a:p>
        </p:txBody>
      </p:sp>
      <p:sp>
        <p:nvSpPr>
          <p:cNvPr id="3" name="Content Placeholder 2">
            <a:extLst>
              <a:ext uri="{FF2B5EF4-FFF2-40B4-BE49-F238E27FC236}">
                <a16:creationId xmlns:a16="http://schemas.microsoft.com/office/drawing/2014/main" id="{7CD780DD-FAEA-CCD1-AF13-54524DC445E5}"/>
              </a:ext>
            </a:extLst>
          </p:cNvPr>
          <p:cNvSpPr>
            <a:spLocks noGrp="1"/>
          </p:cNvSpPr>
          <p:nvPr>
            <p:ph idx="1"/>
          </p:nvPr>
        </p:nvSpPr>
        <p:spPr>
          <a:xfrm>
            <a:off x="688073" y="937152"/>
            <a:ext cx="10885227" cy="5450000"/>
          </a:xfrm>
        </p:spPr>
        <p:txBody>
          <a:bodyPr/>
          <a:lstStyle/>
          <a:p>
            <a:pPr algn="just" fontAlgn="base"/>
            <a:r>
              <a:rPr lang="en-IN" sz="1600" b="1" i="0" u="none" strike="noStrike" dirty="0">
                <a:solidFill>
                  <a:srgbClr val="000000"/>
                </a:solidFill>
                <a:effectLst/>
                <a:latin typeface="Segoe UI" panose="020B0502040204020203" pitchFamily="34" charset="0"/>
                <a:cs typeface="Segoe UI" panose="020B0502040204020203" pitchFamily="34" charset="0"/>
              </a:rPr>
              <a:t>Line Graphs</a:t>
            </a:r>
            <a:r>
              <a:rPr lang="en-IN" sz="1600" b="0" i="0" u="none" strike="noStrike" dirty="0">
                <a:solidFill>
                  <a:srgbClr val="000000"/>
                </a:solidFill>
                <a:effectLst/>
                <a:latin typeface="Segoe UI" panose="020B0502040204020203" pitchFamily="34" charset="0"/>
                <a:cs typeface="Segoe UI" panose="020B0502040204020203" pitchFamily="34" charset="0"/>
              </a:rPr>
              <a:t>: </a:t>
            </a:r>
          </a:p>
          <a:p>
            <a:pPr algn="just" fontAlgn="base"/>
            <a:endParaRPr lang="en-US" sz="1600" b="1" dirty="0">
              <a:solidFill>
                <a:srgbClr val="000000"/>
              </a:solidFill>
              <a:latin typeface="Segoe UI" panose="020B0502040204020203" pitchFamily="34" charset="0"/>
              <a:cs typeface="Segoe UI" panose="020B0502040204020203" pitchFamily="34" charset="0"/>
            </a:endParaRPr>
          </a:p>
          <a:p>
            <a:pPr algn="just" fontAlgn="base"/>
            <a:r>
              <a:rPr lang="en-US" sz="1600" b="1" dirty="0">
                <a:solidFill>
                  <a:srgbClr val="000000"/>
                </a:solidFill>
                <a:latin typeface="Segoe UI" panose="020B0502040204020203" pitchFamily="34" charset="0"/>
                <a:cs typeface="Segoe UI" panose="020B0502040204020203" pitchFamily="34" charset="0"/>
              </a:rPr>
              <a:t>Attrition by Years at Company</a:t>
            </a:r>
            <a:endParaRPr lang="en-US" sz="1600" b="0" i="0" dirty="0">
              <a:solidFill>
                <a:srgbClr val="000000"/>
              </a:solidFill>
              <a:effectLst/>
              <a:latin typeface="Segoe UI" panose="020B0502040204020203" pitchFamily="34" charset="0"/>
              <a:cs typeface="Segoe UI" panose="020B0502040204020203" pitchFamily="34" charset="0"/>
            </a:endParaRPr>
          </a:p>
          <a:p>
            <a:pPr algn="just" rtl="0"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graph is non-linear with </a:t>
            </a:r>
            <a:r>
              <a:rPr lang="en-IN" sz="1600" dirty="0">
                <a:solidFill>
                  <a:srgbClr val="000000"/>
                </a:solidFill>
                <a:latin typeface="Segoe UI" panose="020B0502040204020203" pitchFamily="34" charset="0"/>
                <a:cs typeface="Segoe UI" panose="020B0502040204020203" pitchFamily="34" charset="0"/>
              </a:rPr>
              <a:t>non-linear variations. While the number of attrition of 175 is the highest where the years at company is 1, the next highest being 79 where the years at company is 2. The next highest is 61 where the years at company is 5. While an unusual peak of 53 is where the years at company is 10, all others are below 50 and beyond 10 years at company the number of attrition is low at 6, 4, 3 in that range. So, overall, it is observed that the attrition is highest where the years at company is at a lower range </a:t>
            </a:r>
            <a:r>
              <a:rPr lang="en-IN" sz="1600" dirty="0" err="1">
                <a:solidFill>
                  <a:srgbClr val="000000"/>
                </a:solidFill>
                <a:latin typeface="Segoe UI" panose="020B0502040204020203" pitchFamily="34" charset="0"/>
                <a:cs typeface="Segoe UI" panose="020B0502040204020203" pitchFamily="34" charset="0"/>
              </a:rPr>
              <a:t>upto</a:t>
            </a:r>
            <a:r>
              <a:rPr lang="en-IN" sz="1600" dirty="0">
                <a:solidFill>
                  <a:srgbClr val="000000"/>
                </a:solidFill>
                <a:latin typeface="Segoe UI" panose="020B0502040204020203" pitchFamily="34" charset="0"/>
                <a:cs typeface="Segoe UI" panose="020B0502040204020203" pitchFamily="34" charset="0"/>
              </a:rPr>
              <a:t> 10 years. However, as the HR cannot have much say in the matter looking to the trend of employees with lesser years of service switching jobs after gaining little experience seeking higher salaries, so it has been categorised under non-controllable parameter.</a:t>
            </a:r>
          </a:p>
          <a:p>
            <a:pPr algn="just" rtl="0" fontAlgn="base"/>
            <a:endParaRPr lang="en-IN" sz="1600" dirty="0">
              <a:solidFill>
                <a:srgbClr val="000000"/>
              </a:solidFill>
              <a:latin typeface="Segoe UI" panose="020B0502040204020203" pitchFamily="34" charset="0"/>
              <a:cs typeface="Segoe UI" panose="020B0502040204020203" pitchFamily="34" charset="0"/>
            </a:endParaRPr>
          </a:p>
          <a:p>
            <a:pPr algn="just" fontAlgn="base"/>
            <a:r>
              <a:rPr lang="en-US" sz="1600" b="1" dirty="0">
                <a:solidFill>
                  <a:srgbClr val="000000"/>
                </a:solidFill>
                <a:latin typeface="Segoe UI" panose="020B0502040204020203" pitchFamily="34" charset="0"/>
                <a:cs typeface="Segoe UI" panose="020B0502040204020203" pitchFamily="34" charset="0"/>
              </a:rPr>
              <a:t>Attrition by Total Working Years</a:t>
            </a:r>
            <a:endParaRPr lang="en-US" sz="1600" b="0" i="0" dirty="0">
              <a:solidFill>
                <a:srgbClr val="000000"/>
              </a:solidFill>
              <a:effectLst/>
              <a:latin typeface="Segoe UI" panose="020B0502040204020203" pitchFamily="34" charset="0"/>
              <a:cs typeface="Segoe UI" panose="020B0502040204020203" pitchFamily="34" charset="0"/>
            </a:endParaRPr>
          </a:p>
          <a:p>
            <a:pPr algn="just" rtl="0"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graph is non-linear with </a:t>
            </a:r>
            <a:r>
              <a:rPr lang="en-IN" sz="1600" dirty="0">
                <a:solidFill>
                  <a:srgbClr val="000000"/>
                </a:solidFill>
                <a:latin typeface="Segoe UI" panose="020B0502040204020203" pitchFamily="34" charset="0"/>
                <a:cs typeface="Segoe UI" panose="020B0502040204020203" pitchFamily="34" charset="0"/>
              </a:rPr>
              <a:t>non-linear variations. While the number of attrition of 118 is the highest where the total working years is 1, the next highest being 74 where the total working years years is 10. The next highest is 64 where the total working years is 6. While the number of attrition is 21 and above in other cases of total working years </a:t>
            </a:r>
            <a:r>
              <a:rPr lang="en-IN" sz="1600" dirty="0" err="1">
                <a:solidFill>
                  <a:srgbClr val="000000"/>
                </a:solidFill>
                <a:latin typeface="Segoe UI" panose="020B0502040204020203" pitchFamily="34" charset="0"/>
                <a:cs typeface="Segoe UI" panose="020B0502040204020203" pitchFamily="34" charset="0"/>
              </a:rPr>
              <a:t>upto</a:t>
            </a:r>
            <a:r>
              <a:rPr lang="en-IN" sz="1600" dirty="0">
                <a:solidFill>
                  <a:srgbClr val="000000"/>
                </a:solidFill>
                <a:latin typeface="Segoe UI" panose="020B0502040204020203" pitchFamily="34" charset="0"/>
                <a:cs typeface="Segoe UI" panose="020B0502040204020203" pitchFamily="34" charset="0"/>
              </a:rPr>
              <a:t> 11, the number of attrition in case of total working years above 11 years is below 21. So, overall, it is observed that the attrition is highest where the total working years is at a lower range </a:t>
            </a:r>
            <a:r>
              <a:rPr lang="en-IN" sz="1600" dirty="0" err="1">
                <a:solidFill>
                  <a:srgbClr val="000000"/>
                </a:solidFill>
                <a:latin typeface="Segoe UI" panose="020B0502040204020203" pitchFamily="34" charset="0"/>
                <a:cs typeface="Segoe UI" panose="020B0502040204020203" pitchFamily="34" charset="0"/>
              </a:rPr>
              <a:t>upto</a:t>
            </a:r>
            <a:r>
              <a:rPr lang="en-IN" sz="1600" dirty="0">
                <a:solidFill>
                  <a:srgbClr val="000000"/>
                </a:solidFill>
                <a:latin typeface="Segoe UI" panose="020B0502040204020203" pitchFamily="34" charset="0"/>
                <a:cs typeface="Segoe UI" panose="020B0502040204020203" pitchFamily="34" charset="0"/>
              </a:rPr>
              <a:t> 10 years. However, as the HR cannot have much say in the matter looking to the trend of employees with lesser years of service switching jobs after gaining little experience seeking higher salaries, so it has been categorised under non-controllable parameter.</a:t>
            </a:r>
          </a:p>
          <a:p>
            <a:pPr algn="just" rtl="0" fontAlgn="base"/>
            <a:endParaRPr lang="en-IN" sz="1600" dirty="0">
              <a:solidFill>
                <a:srgbClr val="000000"/>
              </a:solidFill>
              <a:latin typeface="Segoe UI" panose="020B0502040204020203" pitchFamily="34" charset="0"/>
              <a:cs typeface="Segoe UI" panose="020B0502040204020203" pitchFamily="34" charset="0"/>
            </a:endParaRPr>
          </a:p>
          <a:p>
            <a:pPr algn="just" rtl="0" fontAlgn="base"/>
            <a:endParaRPr lang="en-IN" sz="1600" dirty="0">
              <a:solidFill>
                <a:srgbClr val="000000"/>
              </a:solidFill>
              <a:latin typeface="Segoe UI" panose="020B0502040204020203" pitchFamily="34" charset="0"/>
              <a:cs typeface="Segoe UI" panose="020B0502040204020203" pitchFamily="34" charset="0"/>
            </a:endParaRPr>
          </a:p>
        </p:txBody>
      </p:sp>
      <p:sp>
        <p:nvSpPr>
          <p:cNvPr id="4" name="Slide Number Placeholder 3">
            <a:extLst>
              <a:ext uri="{FF2B5EF4-FFF2-40B4-BE49-F238E27FC236}">
                <a16:creationId xmlns:a16="http://schemas.microsoft.com/office/drawing/2014/main" id="{7A1118E5-72B1-E2C6-59A2-A890225F3D14}"/>
              </a:ext>
            </a:extLst>
          </p:cNvPr>
          <p:cNvSpPr>
            <a:spLocks noGrp="1"/>
          </p:cNvSpPr>
          <p:nvPr>
            <p:ph type="sldNum" sz="quarter" idx="12"/>
          </p:nvPr>
        </p:nvSpPr>
        <p:spPr/>
        <p:txBody>
          <a:bodyPr/>
          <a:lstStyle/>
          <a:p>
            <a:fld id="{A190C97C-0095-2443-AC12-FA4CBA4ACD4D}" type="slidenum">
              <a:rPr lang="en-US" smtClean="0"/>
              <a:t>11</a:t>
            </a:fld>
            <a:endParaRPr lang="en-US"/>
          </a:p>
        </p:txBody>
      </p:sp>
    </p:spTree>
    <p:extLst>
      <p:ext uri="{BB962C8B-B14F-4D97-AF65-F5344CB8AC3E}">
        <p14:creationId xmlns:p14="http://schemas.microsoft.com/office/powerpoint/2010/main" val="1569123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7A7E0-5A59-D181-EC47-02894F7A1E30}"/>
              </a:ext>
            </a:extLst>
          </p:cNvPr>
          <p:cNvSpPr>
            <a:spLocks noGrp="1"/>
          </p:cNvSpPr>
          <p:nvPr>
            <p:ph type="title"/>
          </p:nvPr>
        </p:nvSpPr>
        <p:spPr>
          <a:xfrm>
            <a:off x="838200" y="365125"/>
            <a:ext cx="10515600" cy="453741"/>
          </a:xfrm>
        </p:spPr>
        <p:txBody>
          <a:bodyPr/>
          <a:lstStyle/>
          <a:p>
            <a:r>
              <a:rPr lang="en-US" sz="2800" dirty="0">
                <a:solidFill>
                  <a:srgbClr val="0B49CB"/>
                </a:solidFill>
                <a:latin typeface="Abadi"/>
              </a:rPr>
              <a:t>EDA with Data Visualization – Controllable Parameters - Action HR</a:t>
            </a:r>
            <a:endParaRPr lang="en-US" sz="2800" dirty="0"/>
          </a:p>
        </p:txBody>
      </p:sp>
      <p:sp>
        <p:nvSpPr>
          <p:cNvPr id="3" name="Content Placeholder 2">
            <a:extLst>
              <a:ext uri="{FF2B5EF4-FFF2-40B4-BE49-F238E27FC236}">
                <a16:creationId xmlns:a16="http://schemas.microsoft.com/office/drawing/2014/main" id="{C9226108-932D-3D03-EA68-59BD43BBFB29}"/>
              </a:ext>
            </a:extLst>
          </p:cNvPr>
          <p:cNvSpPr>
            <a:spLocks noGrp="1"/>
          </p:cNvSpPr>
          <p:nvPr>
            <p:ph idx="1"/>
          </p:nvPr>
        </p:nvSpPr>
        <p:spPr>
          <a:xfrm>
            <a:off x="660779" y="818865"/>
            <a:ext cx="10515600" cy="5131559"/>
          </a:xfrm>
        </p:spPr>
        <p:txBody>
          <a:bodyPr/>
          <a:lstStyle/>
          <a:p>
            <a:pPr algn="just" rtl="0" fontAlgn="base">
              <a:buFont typeface="Arial" panose="020B0604020202020204" pitchFamily="34" charset="0"/>
              <a:buChar char="•"/>
            </a:pPr>
            <a:endParaRPr lang="en-IN" sz="1600" b="1" dirty="0">
              <a:solidFill>
                <a:srgbClr val="000000"/>
              </a:solidFill>
              <a:latin typeface="Segoe UI" panose="020B0502040204020203" pitchFamily="34" charset="0"/>
              <a:cs typeface="Segoe UI" panose="020B0502040204020203" pitchFamily="34" charset="0"/>
            </a:endParaRPr>
          </a:p>
          <a:p>
            <a:pPr algn="just" rtl="0" fontAlgn="base">
              <a:buFont typeface="Arial" panose="020B0604020202020204" pitchFamily="34" charset="0"/>
              <a:buChar char="•"/>
            </a:pPr>
            <a:r>
              <a:rPr lang="en-IN" sz="1600" b="1" dirty="0">
                <a:solidFill>
                  <a:srgbClr val="000000"/>
                </a:solidFill>
                <a:latin typeface="Segoe UI" panose="020B0502040204020203" pitchFamily="34" charset="0"/>
                <a:cs typeface="Segoe UI" panose="020B0502040204020203" pitchFamily="34" charset="0"/>
              </a:rPr>
              <a:t>Bar</a:t>
            </a:r>
            <a:r>
              <a:rPr lang="en-IN" sz="1600" b="1" i="0" u="none" strike="noStrike" dirty="0">
                <a:solidFill>
                  <a:srgbClr val="000000"/>
                </a:solidFill>
                <a:effectLst/>
                <a:latin typeface="Segoe UI" panose="020B0502040204020203" pitchFamily="34" charset="0"/>
                <a:cs typeface="Segoe UI" panose="020B0502040204020203" pitchFamily="34" charset="0"/>
              </a:rPr>
              <a:t> Graphs</a:t>
            </a:r>
            <a:r>
              <a:rPr lang="en-IN" sz="1600" b="0" i="0" u="none" strike="noStrike" dirty="0">
                <a:solidFill>
                  <a:srgbClr val="000000"/>
                </a:solidFill>
                <a:effectLst/>
                <a:latin typeface="Segoe UI" panose="020B0502040204020203" pitchFamily="34" charset="0"/>
                <a:cs typeface="Segoe UI" panose="020B0502040204020203" pitchFamily="34" charset="0"/>
              </a:rPr>
              <a:t>: </a:t>
            </a:r>
            <a:r>
              <a:rPr lang="en-IN" sz="1600" b="0" i="0" dirty="0">
                <a:solidFill>
                  <a:srgbClr val="000000"/>
                </a:solidFill>
                <a:effectLst/>
                <a:latin typeface="Segoe UI" panose="020B0502040204020203" pitchFamily="34" charset="0"/>
                <a:cs typeface="Segoe UI" panose="020B0502040204020203" pitchFamily="34" charset="0"/>
              </a:rPr>
              <a:t>​</a:t>
            </a:r>
          </a:p>
          <a:p>
            <a:pPr algn="just" rtl="0" fontAlgn="base">
              <a:buFont typeface="Arial" panose="020B0604020202020204" pitchFamily="34" charset="0"/>
              <a:buChar char="•"/>
            </a:pPr>
            <a:endParaRPr lang="en-IN" sz="1600" b="1" i="0" dirty="0">
              <a:solidFill>
                <a:srgbClr val="000000"/>
              </a:solidFill>
              <a:effectLst/>
              <a:latin typeface="Segoe UI" panose="020B0502040204020203" pitchFamily="34" charset="0"/>
              <a:cs typeface="Segoe UI" panose="020B0502040204020203" pitchFamily="34" charset="0"/>
            </a:endParaRPr>
          </a:p>
          <a:p>
            <a:pPr algn="just" rtl="0" fontAlgn="base">
              <a:buFont typeface="Arial" panose="020B0604020202020204" pitchFamily="34" charset="0"/>
              <a:buChar char="•"/>
            </a:pPr>
            <a:r>
              <a:rPr lang="en-IN" sz="1600" b="1" i="0" dirty="0">
                <a:solidFill>
                  <a:srgbClr val="000000"/>
                </a:solidFill>
                <a:effectLst/>
                <a:latin typeface="Segoe UI" panose="020B0502040204020203" pitchFamily="34" charset="0"/>
                <a:cs typeface="Segoe UI" panose="020B0502040204020203" pitchFamily="34" charset="0"/>
              </a:rPr>
              <a:t>Attrition by Business Travel</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highest in the travel-rarely category (460) followed by travel frequently (199) and lastly non-travel (36). </a:t>
            </a:r>
          </a:p>
          <a:p>
            <a:pPr algn="just" fontAlgn="base"/>
            <a:r>
              <a:rPr lang="en-IN" sz="1600" dirty="0">
                <a:solidFill>
                  <a:srgbClr val="000000"/>
                </a:solidFill>
                <a:latin typeface="Segoe UI" panose="020B0502040204020203" pitchFamily="34" charset="0"/>
                <a:cs typeface="Segoe UI" panose="020B0502040204020203" pitchFamily="34" charset="0"/>
              </a:rPr>
              <a:t>To understand whether the attrition rate travel category-wise also follows the same pattern, we calculated the attrition rate travel category-wise and found that the attrition-rate is highest in the travel frequently category (25%) followed by travel-rarely (15%) and lastly non-travel(8%). When it comes to attrition-rate the change in order is noticeable as far as the travel frequently category is concerned which needs to be focussed upon.</a:t>
            </a:r>
          </a:p>
          <a:p>
            <a:pPr algn="just" fontAlgn="base"/>
            <a:endParaRPr lang="en-IN" sz="1600" dirty="0">
              <a:solidFill>
                <a:srgbClr val="000000"/>
              </a:solidFill>
              <a:latin typeface="Segoe UI" panose="020B0502040204020203" pitchFamily="34" charset="0"/>
              <a:cs typeface="Segoe UI" panose="020B0502040204020203" pitchFamily="34" charset="0"/>
            </a:endParaRPr>
          </a:p>
          <a:p>
            <a:pPr algn="just" rtl="0" fontAlgn="base"/>
            <a:r>
              <a:rPr lang="en-US" sz="1600" b="1" dirty="0">
                <a:solidFill>
                  <a:srgbClr val="000000"/>
                </a:solidFill>
                <a:latin typeface="Segoe UI" panose="020B0502040204020203" pitchFamily="34" charset="0"/>
                <a:cs typeface="Segoe UI" panose="020B0502040204020203" pitchFamily="34" charset="0"/>
              </a:rPr>
              <a:t>Attrition by Marital Status</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highest in the single category (350) followed by married (251) and lastly divorced (94). </a:t>
            </a:r>
          </a:p>
          <a:p>
            <a:pPr algn="just" fontAlgn="base"/>
            <a:r>
              <a:rPr lang="en-IN" sz="1600" dirty="0">
                <a:solidFill>
                  <a:srgbClr val="000000"/>
                </a:solidFill>
                <a:latin typeface="Segoe UI" panose="020B0502040204020203" pitchFamily="34" charset="0"/>
                <a:cs typeface="Segoe UI" panose="020B0502040204020203" pitchFamily="34" charset="0"/>
              </a:rPr>
              <a:t>To understand whether the attrition rate marital status-wise also follows the same pattern, we calculated the attrition rate marital status-wise and found that the attrition-rate is highest in the single category (25%) followed by married (13%) and lastly divorced (10%). </a:t>
            </a:r>
          </a:p>
          <a:p>
            <a:endParaRPr lang="en-US" dirty="0"/>
          </a:p>
        </p:txBody>
      </p:sp>
      <p:sp>
        <p:nvSpPr>
          <p:cNvPr id="4" name="Slide Number Placeholder 3">
            <a:extLst>
              <a:ext uri="{FF2B5EF4-FFF2-40B4-BE49-F238E27FC236}">
                <a16:creationId xmlns:a16="http://schemas.microsoft.com/office/drawing/2014/main" id="{6E0154D7-405A-33C2-3577-A8C8268CD790}"/>
              </a:ext>
            </a:extLst>
          </p:cNvPr>
          <p:cNvSpPr>
            <a:spLocks noGrp="1"/>
          </p:cNvSpPr>
          <p:nvPr>
            <p:ph type="sldNum" sz="quarter" idx="12"/>
          </p:nvPr>
        </p:nvSpPr>
        <p:spPr/>
        <p:txBody>
          <a:bodyPr/>
          <a:lstStyle/>
          <a:p>
            <a:fld id="{A190C97C-0095-2443-AC12-FA4CBA4ACD4D}" type="slidenum">
              <a:rPr lang="en-US" smtClean="0"/>
              <a:t>12</a:t>
            </a:fld>
            <a:endParaRPr lang="en-US"/>
          </a:p>
        </p:txBody>
      </p:sp>
    </p:spTree>
    <p:extLst>
      <p:ext uri="{BB962C8B-B14F-4D97-AF65-F5344CB8AC3E}">
        <p14:creationId xmlns:p14="http://schemas.microsoft.com/office/powerpoint/2010/main" val="4010837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93093-9CE3-5DD7-413F-26D1173F8A7E}"/>
              </a:ext>
            </a:extLst>
          </p:cNvPr>
          <p:cNvSpPr>
            <a:spLocks noGrp="1"/>
          </p:cNvSpPr>
          <p:nvPr>
            <p:ph type="title"/>
          </p:nvPr>
        </p:nvSpPr>
        <p:spPr>
          <a:xfrm>
            <a:off x="395785" y="254592"/>
            <a:ext cx="10958015" cy="426445"/>
          </a:xfrm>
        </p:spPr>
        <p:txBody>
          <a:bodyPr/>
          <a:lstStyle/>
          <a:p>
            <a:r>
              <a:rPr lang="en-US" sz="2500" dirty="0">
                <a:solidFill>
                  <a:srgbClr val="0B49CB"/>
                </a:solidFill>
                <a:latin typeface="Abadi"/>
              </a:rPr>
              <a:t>EDA with Data Visualization – Controllable Parameters - Action HR – </a:t>
            </a:r>
            <a:r>
              <a:rPr lang="en-US" sz="2500" dirty="0" err="1">
                <a:solidFill>
                  <a:srgbClr val="0B49CB"/>
                </a:solidFill>
                <a:latin typeface="Abadi"/>
              </a:rPr>
              <a:t>contd</a:t>
            </a:r>
            <a:r>
              <a:rPr lang="en-US" sz="2500" dirty="0">
                <a:solidFill>
                  <a:srgbClr val="0B49CB"/>
                </a:solidFill>
                <a:latin typeface="Abadi"/>
              </a:rPr>
              <a:t>/-</a:t>
            </a:r>
            <a:endParaRPr lang="en-US" sz="2500" dirty="0"/>
          </a:p>
        </p:txBody>
      </p:sp>
      <p:sp>
        <p:nvSpPr>
          <p:cNvPr id="3" name="Content Placeholder 2">
            <a:extLst>
              <a:ext uri="{FF2B5EF4-FFF2-40B4-BE49-F238E27FC236}">
                <a16:creationId xmlns:a16="http://schemas.microsoft.com/office/drawing/2014/main" id="{A854FD9E-A9B6-C764-2110-85095E2B554B}"/>
              </a:ext>
            </a:extLst>
          </p:cNvPr>
          <p:cNvSpPr>
            <a:spLocks noGrp="1"/>
          </p:cNvSpPr>
          <p:nvPr>
            <p:ph idx="1"/>
          </p:nvPr>
        </p:nvSpPr>
        <p:spPr>
          <a:xfrm>
            <a:off x="395784" y="681037"/>
            <a:ext cx="11150221" cy="5571461"/>
          </a:xfrm>
        </p:spPr>
        <p:txBody>
          <a:bodyPr/>
          <a:lstStyle/>
          <a:p>
            <a:pPr algn="just" rtl="0" fontAlgn="base">
              <a:buFont typeface="Arial" panose="020B0604020202020204" pitchFamily="34" charset="0"/>
              <a:buChar char="•"/>
            </a:pPr>
            <a:r>
              <a:rPr lang="en-IN" sz="1600" b="1" dirty="0">
                <a:solidFill>
                  <a:srgbClr val="000000"/>
                </a:solidFill>
                <a:latin typeface="Segoe UI" panose="020B0502040204020203" pitchFamily="34" charset="0"/>
                <a:cs typeface="Segoe UI" panose="020B0502040204020203" pitchFamily="34" charset="0"/>
              </a:rPr>
              <a:t>Bar</a:t>
            </a:r>
            <a:r>
              <a:rPr lang="en-IN" sz="1600" b="1" i="0" u="none" strike="noStrike" dirty="0">
                <a:solidFill>
                  <a:srgbClr val="000000"/>
                </a:solidFill>
                <a:effectLst/>
                <a:latin typeface="Segoe UI" panose="020B0502040204020203" pitchFamily="34" charset="0"/>
                <a:cs typeface="Segoe UI" panose="020B0502040204020203" pitchFamily="34" charset="0"/>
              </a:rPr>
              <a:t> Graphs</a:t>
            </a:r>
            <a:r>
              <a:rPr lang="en-IN" sz="1600" b="0" i="0" u="none" strike="noStrike" dirty="0">
                <a:solidFill>
                  <a:srgbClr val="000000"/>
                </a:solidFill>
                <a:effectLst/>
                <a:latin typeface="Segoe UI" panose="020B0502040204020203" pitchFamily="34" charset="0"/>
                <a:cs typeface="Segoe UI" panose="020B0502040204020203" pitchFamily="34" charset="0"/>
              </a:rPr>
              <a:t>: </a:t>
            </a:r>
            <a:r>
              <a:rPr lang="en-IN" sz="1600" b="0" i="0" dirty="0">
                <a:solidFill>
                  <a:srgbClr val="000000"/>
                </a:solidFill>
                <a:effectLst/>
                <a:latin typeface="Segoe UI" panose="020B0502040204020203" pitchFamily="34" charset="0"/>
                <a:cs typeface="Segoe UI" panose="020B0502040204020203" pitchFamily="34" charset="0"/>
              </a:rPr>
              <a:t>​</a:t>
            </a:r>
          </a:p>
          <a:p>
            <a:pPr algn="just" fontAlgn="base"/>
            <a:r>
              <a:rPr lang="en-US" sz="1600" b="1" dirty="0">
                <a:solidFill>
                  <a:srgbClr val="000000"/>
                </a:solidFill>
                <a:latin typeface="Segoe UI" panose="020B0502040204020203" pitchFamily="34" charset="0"/>
                <a:cs typeface="Segoe UI" panose="020B0502040204020203" pitchFamily="34" charset="0"/>
              </a:rPr>
              <a:t>Attrition by Work Life Balance</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higher in work life balance category ‘3’ (375) then in category ‘2’ (167), then in category ‘4’ (80) and lastly in category ‘1’ (73). </a:t>
            </a:r>
          </a:p>
          <a:p>
            <a:pPr algn="just" fontAlgn="base"/>
            <a:r>
              <a:rPr lang="en-IN" sz="1600" dirty="0">
                <a:solidFill>
                  <a:srgbClr val="000000"/>
                </a:solidFill>
                <a:latin typeface="Segoe UI" panose="020B0502040204020203" pitchFamily="34" charset="0"/>
                <a:cs typeface="Segoe UI" panose="020B0502040204020203" pitchFamily="34" charset="0"/>
              </a:rPr>
              <a:t>To understand whether the attrition-rate work life balance category-wise also follows the same trend, we calculated the attrition rate work life balance category-wise and found that the attrition-rate is highest in work life balance category ‘1’ (31%) then in category ‘4’ (18%), then in category ‘2’ (17%) and lastly in category ‘3’ (14%).  Thus, we see that attrition-rate-wise work life balance category ‘3’ has the lowest rate while number of attrition-wise it has the highest figures. We find that the attrition-rate in all the category except category ‘1’ is around the average attrition-rate. The category ‘1’ needs to be looked in to. We find that Job-Role-wise ’Research Scientist’ is the highest number (17) under work life balance category ‘1’.  Similar other factors like years at company, marital status also have a correlation. </a:t>
            </a:r>
          </a:p>
          <a:p>
            <a:pPr algn="just" fontAlgn="base"/>
            <a:endParaRPr lang="en-IN" sz="1600" dirty="0">
              <a:solidFill>
                <a:srgbClr val="000000"/>
              </a:solidFill>
              <a:latin typeface="Segoe UI" panose="020B0502040204020203" pitchFamily="34" charset="0"/>
              <a:cs typeface="Segoe UI" panose="020B0502040204020203" pitchFamily="34" charset="0"/>
            </a:endParaRPr>
          </a:p>
          <a:p>
            <a:pPr algn="just" fontAlgn="base"/>
            <a:r>
              <a:rPr lang="en-US" sz="1600" b="1" dirty="0">
                <a:solidFill>
                  <a:srgbClr val="000000"/>
                </a:solidFill>
                <a:latin typeface="Segoe UI" panose="020B0502040204020203" pitchFamily="34" charset="0"/>
                <a:cs typeface="Segoe UI" panose="020B0502040204020203" pitchFamily="34" charset="0"/>
              </a:rPr>
              <a:t>Attrition by Training Times Last Year</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higher in training times last year category ‘2’ (273) then in category ‘3’ (253) then in category ‘5’ (51) then in category ‘4’ (47) then in category ‘0’ (30) then in category ‘1’ (29) and lastly in category ‘6’ (12). </a:t>
            </a:r>
          </a:p>
          <a:p>
            <a:pPr algn="just" fontAlgn="base"/>
            <a:r>
              <a:rPr lang="en-IN" sz="1600" dirty="0">
                <a:solidFill>
                  <a:srgbClr val="000000"/>
                </a:solidFill>
                <a:latin typeface="Segoe UI" panose="020B0502040204020203" pitchFamily="34" charset="0"/>
                <a:cs typeface="Segoe UI" panose="020B0502040204020203" pitchFamily="34" charset="0"/>
              </a:rPr>
              <a:t>To understand whether the attrition-rate training times last year category-wise also follows the same trend, we calculated the attrition-rate training times last year category-wise and found that the attrition is highest in training times last year category ‘0’ (19%) then in category ‘3’ (18%) then in category ‘2’ (17%) then in category ‘5’ (15%) then in category ‘1’ (14%) then in category ‘4’ (13%) and lastly in category ‘6’ (6%). Although the highest training times last year category ‘6’ has the least attrition-rate yet in other categories the variation in attrition-rate is not very significant. </a:t>
            </a:r>
          </a:p>
          <a:p>
            <a:endParaRPr lang="en-US" dirty="0"/>
          </a:p>
        </p:txBody>
      </p:sp>
      <p:sp>
        <p:nvSpPr>
          <p:cNvPr id="4" name="Slide Number Placeholder 3">
            <a:extLst>
              <a:ext uri="{FF2B5EF4-FFF2-40B4-BE49-F238E27FC236}">
                <a16:creationId xmlns:a16="http://schemas.microsoft.com/office/drawing/2014/main" id="{C23D349B-9D22-3000-514F-48D360518D57}"/>
              </a:ext>
            </a:extLst>
          </p:cNvPr>
          <p:cNvSpPr>
            <a:spLocks noGrp="1"/>
          </p:cNvSpPr>
          <p:nvPr>
            <p:ph type="sldNum" sz="quarter" idx="12"/>
          </p:nvPr>
        </p:nvSpPr>
        <p:spPr/>
        <p:txBody>
          <a:bodyPr/>
          <a:lstStyle/>
          <a:p>
            <a:fld id="{A190C97C-0095-2443-AC12-FA4CBA4ACD4D}" type="slidenum">
              <a:rPr lang="en-US" smtClean="0"/>
              <a:t>13</a:t>
            </a:fld>
            <a:endParaRPr lang="en-US"/>
          </a:p>
        </p:txBody>
      </p:sp>
    </p:spTree>
    <p:extLst>
      <p:ext uri="{BB962C8B-B14F-4D97-AF65-F5344CB8AC3E}">
        <p14:creationId xmlns:p14="http://schemas.microsoft.com/office/powerpoint/2010/main" val="1776930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7A7E0-5A59-D181-EC47-02894F7A1E30}"/>
              </a:ext>
            </a:extLst>
          </p:cNvPr>
          <p:cNvSpPr>
            <a:spLocks noGrp="1"/>
          </p:cNvSpPr>
          <p:nvPr>
            <p:ph type="title"/>
          </p:nvPr>
        </p:nvSpPr>
        <p:spPr>
          <a:xfrm>
            <a:off x="838200" y="365125"/>
            <a:ext cx="10515600" cy="453741"/>
          </a:xfrm>
        </p:spPr>
        <p:txBody>
          <a:bodyPr/>
          <a:lstStyle/>
          <a:p>
            <a:r>
              <a:rPr lang="en-US" sz="2300" dirty="0">
                <a:solidFill>
                  <a:srgbClr val="0B49CB"/>
                </a:solidFill>
                <a:latin typeface="Abadi"/>
              </a:rPr>
              <a:t>EDA with Data Visualization – Controllable Parameters – Action HR &amp; Employee</a:t>
            </a:r>
            <a:br>
              <a:rPr lang="en-US" sz="2800" dirty="0">
                <a:solidFill>
                  <a:srgbClr val="0B49CB"/>
                </a:solidFill>
                <a:latin typeface="Abadi"/>
              </a:rPr>
            </a:br>
            <a:endParaRPr lang="en-US" sz="2800" dirty="0"/>
          </a:p>
        </p:txBody>
      </p:sp>
      <p:sp>
        <p:nvSpPr>
          <p:cNvPr id="3" name="Content Placeholder 2">
            <a:extLst>
              <a:ext uri="{FF2B5EF4-FFF2-40B4-BE49-F238E27FC236}">
                <a16:creationId xmlns:a16="http://schemas.microsoft.com/office/drawing/2014/main" id="{C9226108-932D-3D03-EA68-59BD43BBFB29}"/>
              </a:ext>
            </a:extLst>
          </p:cNvPr>
          <p:cNvSpPr>
            <a:spLocks noGrp="1"/>
          </p:cNvSpPr>
          <p:nvPr>
            <p:ph idx="1"/>
          </p:nvPr>
        </p:nvSpPr>
        <p:spPr>
          <a:xfrm>
            <a:off x="660779" y="818865"/>
            <a:ext cx="11049000" cy="5674010"/>
          </a:xfrm>
        </p:spPr>
        <p:txBody>
          <a:bodyPr/>
          <a:lstStyle/>
          <a:p>
            <a:pPr algn="just" rtl="0" fontAlgn="base">
              <a:buFont typeface="Arial" panose="020B0604020202020204" pitchFamily="34" charset="0"/>
              <a:buChar char="•"/>
            </a:pPr>
            <a:r>
              <a:rPr lang="en-IN" sz="1600" b="1" dirty="0">
                <a:solidFill>
                  <a:srgbClr val="000000"/>
                </a:solidFill>
                <a:latin typeface="Segoe UI" panose="020B0502040204020203" pitchFamily="34" charset="0"/>
                <a:cs typeface="Segoe UI" panose="020B0502040204020203" pitchFamily="34" charset="0"/>
              </a:rPr>
              <a:t>Bar</a:t>
            </a:r>
            <a:r>
              <a:rPr lang="en-IN" sz="1600" b="1" i="0" u="none" strike="noStrike" dirty="0">
                <a:solidFill>
                  <a:srgbClr val="000000"/>
                </a:solidFill>
                <a:effectLst/>
                <a:latin typeface="Segoe UI" panose="020B0502040204020203" pitchFamily="34" charset="0"/>
                <a:cs typeface="Segoe UI" panose="020B0502040204020203" pitchFamily="34" charset="0"/>
              </a:rPr>
              <a:t> Graphs</a:t>
            </a:r>
            <a:r>
              <a:rPr lang="en-IN" sz="1600" b="0" i="0" u="none" strike="noStrike" dirty="0">
                <a:solidFill>
                  <a:srgbClr val="000000"/>
                </a:solidFill>
                <a:effectLst/>
                <a:latin typeface="Segoe UI" panose="020B0502040204020203" pitchFamily="34" charset="0"/>
                <a:cs typeface="Segoe UI" panose="020B0502040204020203" pitchFamily="34" charset="0"/>
              </a:rPr>
              <a:t>: </a:t>
            </a:r>
            <a:r>
              <a:rPr lang="en-IN" sz="1600" b="0" i="0" dirty="0">
                <a:solidFill>
                  <a:srgbClr val="000000"/>
                </a:solidFill>
                <a:effectLst/>
                <a:latin typeface="Segoe UI" panose="020B0502040204020203" pitchFamily="34" charset="0"/>
                <a:cs typeface="Segoe UI" panose="020B0502040204020203" pitchFamily="34" charset="0"/>
              </a:rPr>
              <a:t>​</a:t>
            </a:r>
          </a:p>
          <a:p>
            <a:pPr algn="just" rtl="0" fontAlgn="base">
              <a:buFont typeface="Arial" panose="020B0604020202020204" pitchFamily="34" charset="0"/>
              <a:buChar char="•"/>
            </a:pPr>
            <a:endParaRPr lang="en-IN" sz="1000" b="0" i="0" dirty="0">
              <a:solidFill>
                <a:srgbClr val="000000"/>
              </a:solidFill>
              <a:effectLst/>
              <a:latin typeface="Segoe UI" panose="020B0502040204020203" pitchFamily="34" charset="0"/>
              <a:cs typeface="Segoe UI" panose="020B0502040204020203" pitchFamily="34" charset="0"/>
            </a:endParaRPr>
          </a:p>
          <a:p>
            <a:pPr algn="just" rtl="0" fontAlgn="base">
              <a:buFont typeface="Arial" panose="020B0604020202020204" pitchFamily="34" charset="0"/>
              <a:buChar char="•"/>
            </a:pPr>
            <a:r>
              <a:rPr lang="en-IN" sz="1600" b="1" i="0" dirty="0">
                <a:solidFill>
                  <a:srgbClr val="000000"/>
                </a:solidFill>
                <a:effectLst/>
                <a:latin typeface="Segoe UI" panose="020B0502040204020203" pitchFamily="34" charset="0"/>
                <a:cs typeface="Segoe UI" panose="020B0502040204020203" pitchFamily="34" charset="0"/>
              </a:rPr>
              <a:t>Attrition by </a:t>
            </a:r>
            <a:r>
              <a:rPr lang="en-IN" sz="1600" b="1" dirty="0">
                <a:solidFill>
                  <a:srgbClr val="000000"/>
                </a:solidFill>
                <a:latin typeface="Segoe UI" panose="020B0502040204020203" pitchFamily="34" charset="0"/>
                <a:cs typeface="Segoe UI" panose="020B0502040204020203" pitchFamily="34" charset="0"/>
              </a:rPr>
              <a:t>Job Satisfaction</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higher in job satisfaction category ‘3’ (214) then in category ‘1’ (194), then in category ‘4’ (152) and lastly in category ‘2’ (135). </a:t>
            </a:r>
          </a:p>
          <a:p>
            <a:pPr algn="just" fontAlgn="base"/>
            <a:r>
              <a:rPr lang="en-IN" sz="1600" dirty="0">
                <a:solidFill>
                  <a:srgbClr val="000000"/>
                </a:solidFill>
                <a:latin typeface="Segoe UI" panose="020B0502040204020203" pitchFamily="34" charset="0"/>
                <a:cs typeface="Segoe UI" panose="020B0502040204020203" pitchFamily="34" charset="0"/>
              </a:rPr>
              <a:t>To understand whether the attrition-rate job satisfaction category-wise also follows the same trend, we calculated the attrition-rate job satisfaction category-wise and found that the attrition-rate is highest in job satisfaction category ‘1’ (23%) then in category ‘3’ (17%), then in category ‘2’ (16%) and lastly in category ‘4’ (11%).  Thus, we see that attrition-rate-wise job satisfaction category ‘4’ has the lowest rate. The number of attrition in job satisfaction category ‘1’ (194) and the attrition rate thereof (23%)  points towards the fact that frequent job satisfaction survey and employee engagement can help reduce the attrition under this sub-category.</a:t>
            </a:r>
          </a:p>
          <a:p>
            <a:pPr algn="just" fontAlgn="base"/>
            <a:endParaRPr lang="en-IN" sz="1000" dirty="0">
              <a:solidFill>
                <a:srgbClr val="000000"/>
              </a:solidFill>
              <a:latin typeface="Segoe UI" panose="020B0502040204020203" pitchFamily="34" charset="0"/>
              <a:cs typeface="Segoe UI" panose="020B0502040204020203" pitchFamily="34" charset="0"/>
            </a:endParaRPr>
          </a:p>
          <a:p>
            <a:pPr algn="just" rtl="0" fontAlgn="base">
              <a:buFont typeface="Arial" panose="020B0604020202020204" pitchFamily="34" charset="0"/>
              <a:buChar char="•"/>
            </a:pPr>
            <a:r>
              <a:rPr lang="en-US" sz="1600" b="1" dirty="0">
                <a:solidFill>
                  <a:srgbClr val="000000"/>
                </a:solidFill>
                <a:latin typeface="Segoe UI" panose="020B0502040204020203" pitchFamily="34" charset="0"/>
                <a:cs typeface="Segoe UI" panose="020B0502040204020203" pitchFamily="34" charset="0"/>
              </a:rPr>
              <a:t>Attrition by Stock Option Level</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higher in stock option level category ‘0’ (311) then in category ‘1’ (263), then in category ‘2’ (84) and lastly in category ‘3’ (37). </a:t>
            </a:r>
          </a:p>
          <a:p>
            <a:pPr algn="just" fontAlgn="base"/>
            <a:r>
              <a:rPr lang="en-IN" sz="1600" dirty="0">
                <a:solidFill>
                  <a:srgbClr val="000000"/>
                </a:solidFill>
                <a:latin typeface="Segoe UI" panose="020B0502040204020203" pitchFamily="34" charset="0"/>
                <a:cs typeface="Segoe UI" panose="020B0502040204020203" pitchFamily="34" charset="0"/>
              </a:rPr>
              <a:t>To understand whether the attrition-rate stock option level category-wise also follows the same trend, we calculated the attrition-rate stock option level category-wise and found that the attrition-rate is highest in stock option level category ‘2’ (18%) then in category ‘0’ (17%), then in category ‘1’ &amp; ‘3’ (15%).  Thus, we see that attrition-rate-wise job satisfaction category ‘1’ &amp; ‘3’ have the lowest rate. </a:t>
            </a:r>
          </a:p>
          <a:p>
            <a:pPr algn="just" fontAlgn="base"/>
            <a:r>
              <a:rPr lang="en-IN" sz="1600" dirty="0">
                <a:solidFill>
                  <a:srgbClr val="000000"/>
                </a:solidFill>
                <a:latin typeface="Segoe UI" panose="020B0502040204020203" pitchFamily="34" charset="0"/>
                <a:cs typeface="Segoe UI" panose="020B0502040204020203" pitchFamily="34" charset="0"/>
              </a:rPr>
              <a:t>The attrition-rate being near the average for almost all the categories, it appears that other factors have a overarching effect compared to the stock option level.</a:t>
            </a:r>
          </a:p>
        </p:txBody>
      </p:sp>
      <p:sp>
        <p:nvSpPr>
          <p:cNvPr id="4" name="Slide Number Placeholder 3">
            <a:extLst>
              <a:ext uri="{FF2B5EF4-FFF2-40B4-BE49-F238E27FC236}">
                <a16:creationId xmlns:a16="http://schemas.microsoft.com/office/drawing/2014/main" id="{70E23D81-8D1F-AE1A-45E8-02F572535AB2}"/>
              </a:ext>
            </a:extLst>
          </p:cNvPr>
          <p:cNvSpPr>
            <a:spLocks noGrp="1"/>
          </p:cNvSpPr>
          <p:nvPr>
            <p:ph type="sldNum" sz="quarter" idx="12"/>
          </p:nvPr>
        </p:nvSpPr>
        <p:spPr/>
        <p:txBody>
          <a:bodyPr/>
          <a:lstStyle/>
          <a:p>
            <a:fld id="{A190C97C-0095-2443-AC12-FA4CBA4ACD4D}" type="slidenum">
              <a:rPr lang="en-US" smtClean="0"/>
              <a:t>14</a:t>
            </a:fld>
            <a:endParaRPr lang="en-US"/>
          </a:p>
        </p:txBody>
      </p:sp>
    </p:spTree>
    <p:extLst>
      <p:ext uri="{BB962C8B-B14F-4D97-AF65-F5344CB8AC3E}">
        <p14:creationId xmlns:p14="http://schemas.microsoft.com/office/powerpoint/2010/main" val="36355530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8E628-835C-5691-0138-78D2CCBEDDF3}"/>
              </a:ext>
            </a:extLst>
          </p:cNvPr>
          <p:cNvSpPr>
            <a:spLocks noGrp="1"/>
          </p:cNvSpPr>
          <p:nvPr>
            <p:ph type="title"/>
          </p:nvPr>
        </p:nvSpPr>
        <p:spPr>
          <a:xfrm>
            <a:off x="423081" y="365125"/>
            <a:ext cx="10930719" cy="426445"/>
          </a:xfrm>
        </p:spPr>
        <p:txBody>
          <a:bodyPr/>
          <a:lstStyle/>
          <a:p>
            <a:r>
              <a:rPr lang="en-US" sz="2400" dirty="0">
                <a:solidFill>
                  <a:srgbClr val="0B49CB"/>
                </a:solidFill>
                <a:latin typeface="Abadi"/>
              </a:rPr>
              <a:t>EDA with Data Visualization – Controllable Parameters – Action HR &amp; Employee</a:t>
            </a:r>
            <a:endParaRPr lang="en-US" sz="2400" dirty="0"/>
          </a:p>
        </p:txBody>
      </p:sp>
      <p:sp>
        <p:nvSpPr>
          <p:cNvPr id="3" name="Content Placeholder 2">
            <a:extLst>
              <a:ext uri="{FF2B5EF4-FFF2-40B4-BE49-F238E27FC236}">
                <a16:creationId xmlns:a16="http://schemas.microsoft.com/office/drawing/2014/main" id="{FA269A26-B581-2569-5B1C-6CEBE704B85A}"/>
              </a:ext>
            </a:extLst>
          </p:cNvPr>
          <p:cNvSpPr>
            <a:spLocks noGrp="1"/>
          </p:cNvSpPr>
          <p:nvPr>
            <p:ph idx="1"/>
          </p:nvPr>
        </p:nvSpPr>
        <p:spPr>
          <a:xfrm>
            <a:off x="423081" y="791569"/>
            <a:ext cx="11345838" cy="5813947"/>
          </a:xfrm>
        </p:spPr>
        <p:txBody>
          <a:bodyPr/>
          <a:lstStyle/>
          <a:p>
            <a:pPr algn="just" rtl="0" fontAlgn="base">
              <a:buFont typeface="Arial" panose="020B0604020202020204" pitchFamily="34" charset="0"/>
              <a:buChar char="•"/>
            </a:pPr>
            <a:r>
              <a:rPr lang="en-IN" sz="1600" b="1" dirty="0">
                <a:solidFill>
                  <a:srgbClr val="000000"/>
                </a:solidFill>
                <a:latin typeface="Segoe UI" panose="020B0502040204020203" pitchFamily="34" charset="0"/>
                <a:cs typeface="Segoe UI" panose="020B0502040204020203" pitchFamily="34" charset="0"/>
              </a:rPr>
              <a:t>Bar</a:t>
            </a:r>
            <a:r>
              <a:rPr lang="en-IN" sz="1600" b="1" i="0" u="none" strike="noStrike" dirty="0">
                <a:solidFill>
                  <a:srgbClr val="000000"/>
                </a:solidFill>
                <a:effectLst/>
                <a:latin typeface="Segoe UI" panose="020B0502040204020203" pitchFamily="34" charset="0"/>
                <a:cs typeface="Segoe UI" panose="020B0502040204020203" pitchFamily="34" charset="0"/>
              </a:rPr>
              <a:t> Graphs</a:t>
            </a:r>
            <a:r>
              <a:rPr lang="en-IN" sz="1600" b="0" i="0" u="none" strike="noStrike" dirty="0">
                <a:solidFill>
                  <a:srgbClr val="000000"/>
                </a:solidFill>
                <a:effectLst/>
                <a:latin typeface="Segoe UI" panose="020B0502040204020203" pitchFamily="34" charset="0"/>
                <a:cs typeface="Segoe UI" panose="020B0502040204020203" pitchFamily="34" charset="0"/>
              </a:rPr>
              <a:t>: </a:t>
            </a:r>
            <a:r>
              <a:rPr lang="en-IN" sz="1600" b="0" i="0" dirty="0">
                <a:solidFill>
                  <a:srgbClr val="000000"/>
                </a:solidFill>
                <a:effectLst/>
                <a:latin typeface="Segoe UI" panose="020B0502040204020203" pitchFamily="34" charset="0"/>
                <a:cs typeface="Segoe UI" panose="020B0502040204020203" pitchFamily="34" charset="0"/>
              </a:rPr>
              <a:t>​</a:t>
            </a:r>
          </a:p>
          <a:p>
            <a:pPr algn="just" rtl="0" fontAlgn="base">
              <a:buFont typeface="Arial" panose="020B0604020202020204" pitchFamily="34" charset="0"/>
              <a:buChar char="•"/>
            </a:pPr>
            <a:endParaRPr lang="en-IN" sz="1600" b="0" i="0" dirty="0">
              <a:solidFill>
                <a:srgbClr val="000000"/>
              </a:solidFill>
              <a:effectLst/>
              <a:latin typeface="Segoe UI" panose="020B0502040204020203" pitchFamily="34" charset="0"/>
              <a:cs typeface="Segoe UI" panose="020B0502040204020203" pitchFamily="34" charset="0"/>
            </a:endParaRPr>
          </a:p>
          <a:p>
            <a:pPr algn="just" fontAlgn="base"/>
            <a:r>
              <a:rPr lang="en-US" sz="1600" b="1" dirty="0">
                <a:solidFill>
                  <a:srgbClr val="000000"/>
                </a:solidFill>
                <a:latin typeface="Segoe UI" panose="020B0502040204020203" pitchFamily="34" charset="0"/>
                <a:cs typeface="Segoe UI" panose="020B0502040204020203" pitchFamily="34" charset="0"/>
              </a:rPr>
              <a:t>Attrition by Performance Rating</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higher in performance rating category ‘3’ (573) and lowest in category ‘4’ (122). </a:t>
            </a:r>
          </a:p>
          <a:p>
            <a:pPr algn="just" fontAlgn="base"/>
            <a:r>
              <a:rPr lang="en-IN" sz="1600" dirty="0">
                <a:solidFill>
                  <a:srgbClr val="000000"/>
                </a:solidFill>
                <a:latin typeface="Segoe UI" panose="020B0502040204020203" pitchFamily="34" charset="0"/>
                <a:cs typeface="Segoe UI" panose="020B0502040204020203" pitchFamily="34" charset="0"/>
              </a:rPr>
              <a:t>To understand whether the attrition-rate job satisfaction category-wise also follows the same trend, we calculated the attrition-rate performance rating category-wise and found that the attrition-rate is highest in performance rating category ‘4’ (18%) and lowest in category ‘3’ (16%).  </a:t>
            </a:r>
          </a:p>
          <a:p>
            <a:pPr algn="just" fontAlgn="base"/>
            <a:r>
              <a:rPr lang="en-IN" sz="1600" dirty="0">
                <a:solidFill>
                  <a:srgbClr val="000000"/>
                </a:solidFill>
                <a:latin typeface="Segoe UI" panose="020B0502040204020203" pitchFamily="34" charset="0"/>
                <a:cs typeface="Segoe UI" panose="020B0502040204020203" pitchFamily="34" charset="0"/>
              </a:rPr>
              <a:t>The attrition-rate being near the average for both the categories, it appears that other factors have a overarching effect compared to the performance rating.</a:t>
            </a:r>
          </a:p>
          <a:p>
            <a:pPr algn="just" fontAlgn="base"/>
            <a:endParaRPr lang="en-IN" sz="1600" dirty="0">
              <a:solidFill>
                <a:srgbClr val="000000"/>
              </a:solidFill>
              <a:latin typeface="Segoe UI" panose="020B0502040204020203" pitchFamily="34" charset="0"/>
              <a:cs typeface="Segoe UI" panose="020B0502040204020203" pitchFamily="34" charset="0"/>
            </a:endParaRPr>
          </a:p>
          <a:p>
            <a:pPr algn="just" fontAlgn="base"/>
            <a:r>
              <a:rPr lang="en-US" sz="1600" b="1" dirty="0">
                <a:solidFill>
                  <a:srgbClr val="000000"/>
                </a:solidFill>
                <a:latin typeface="Segoe UI" panose="020B0502040204020203" pitchFamily="34" charset="0"/>
                <a:cs typeface="Segoe UI" panose="020B0502040204020203" pitchFamily="34" charset="0"/>
              </a:rPr>
              <a:t>Attrition by Job Involvement</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higher in job involvement category ‘3’ (388) then in category ‘2’ (178), then in category ‘4’ (77) and lastly in category ‘1’ (52). </a:t>
            </a:r>
          </a:p>
          <a:p>
            <a:pPr algn="just" fontAlgn="base"/>
            <a:r>
              <a:rPr lang="en-IN" sz="1600" dirty="0">
                <a:solidFill>
                  <a:srgbClr val="000000"/>
                </a:solidFill>
                <a:latin typeface="Segoe UI" panose="020B0502040204020203" pitchFamily="34" charset="0"/>
                <a:cs typeface="Segoe UI" panose="020B0502040204020203" pitchFamily="34" charset="0"/>
              </a:rPr>
              <a:t>To understand whether the attrition-rate job satisfaction category-wise also follows the same trend, we calculated the attrition-rate job involvement category-wise and found that the attrition-rate is highest in job involvement category ‘1’ (22%) then in category ‘4’ (18%), then in category ‘2’ (16%) and lastly in category ‘3’ (15%).  Thus, we see that attrition-rate-wise job involvement category ‘1’ has the highest rate. Although number-wise, the attrition in job involvement category ‘1’ (52) yet the attrition rate thereof (22%)  points towards the fact that frequent job involvement survey and taking care of other parameters in addition to employee engagement can help reduce the attrition under this sub-category.</a:t>
            </a:r>
          </a:p>
          <a:p>
            <a:endParaRPr lang="en-US" dirty="0"/>
          </a:p>
        </p:txBody>
      </p:sp>
      <p:sp>
        <p:nvSpPr>
          <p:cNvPr id="4" name="Slide Number Placeholder 3">
            <a:extLst>
              <a:ext uri="{FF2B5EF4-FFF2-40B4-BE49-F238E27FC236}">
                <a16:creationId xmlns:a16="http://schemas.microsoft.com/office/drawing/2014/main" id="{377249D9-3BD1-AE01-25AA-87A27902DBCD}"/>
              </a:ext>
            </a:extLst>
          </p:cNvPr>
          <p:cNvSpPr>
            <a:spLocks noGrp="1"/>
          </p:cNvSpPr>
          <p:nvPr>
            <p:ph type="sldNum" sz="quarter" idx="12"/>
          </p:nvPr>
        </p:nvSpPr>
        <p:spPr/>
        <p:txBody>
          <a:bodyPr/>
          <a:lstStyle/>
          <a:p>
            <a:fld id="{A190C97C-0095-2443-AC12-FA4CBA4ACD4D}" type="slidenum">
              <a:rPr lang="en-US" smtClean="0"/>
              <a:t>15</a:t>
            </a:fld>
            <a:endParaRPr lang="en-US"/>
          </a:p>
        </p:txBody>
      </p:sp>
    </p:spTree>
    <p:extLst>
      <p:ext uri="{BB962C8B-B14F-4D97-AF65-F5344CB8AC3E}">
        <p14:creationId xmlns:p14="http://schemas.microsoft.com/office/powerpoint/2010/main" val="592949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p:nvPr/>
        </p:nvSpPr>
        <p:spPr>
          <a:xfrm>
            <a:off x="841125" y="1807338"/>
            <a:ext cx="7068725" cy="5490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lvl="1"/>
            <a:endParaRPr lang="en-US" sz="1800" dirty="0"/>
          </a:p>
          <a:p>
            <a:pPr marL="457200" lvl="1" indent="0">
              <a:buNone/>
            </a:pPr>
            <a:endParaRPr lang="en-US" sz="1800" dirty="0"/>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54DC2-5B15-857D-CE48-12E26FC886DC}"/>
              </a:ext>
            </a:extLst>
          </p:cNvPr>
          <p:cNvSpPr>
            <a:spLocks noGrp="1"/>
          </p:cNvSpPr>
          <p:nvPr>
            <p:ph type="title"/>
          </p:nvPr>
        </p:nvSpPr>
        <p:spPr>
          <a:xfrm>
            <a:off x="113732" y="136525"/>
            <a:ext cx="10515600" cy="507275"/>
          </a:xfrm>
        </p:spPr>
        <p:txBody>
          <a:bodyPr/>
          <a:lstStyle/>
          <a:p>
            <a:r>
              <a:rPr lang="en-US" sz="3200" dirty="0">
                <a:solidFill>
                  <a:srgbClr val="0B49CB"/>
                </a:solidFill>
                <a:latin typeface="Abadi"/>
              </a:rPr>
              <a:t>Attrition by </a:t>
            </a:r>
            <a:r>
              <a:rPr lang="en-US" sz="3200" dirty="0" err="1">
                <a:solidFill>
                  <a:srgbClr val="0B49CB"/>
                </a:solidFill>
                <a:latin typeface="Abadi"/>
              </a:rPr>
              <a:t>Gender_Department_Job</a:t>
            </a:r>
            <a:r>
              <a:rPr lang="en-US" sz="3200" dirty="0">
                <a:solidFill>
                  <a:srgbClr val="0B49CB"/>
                </a:solidFill>
                <a:latin typeface="Abadi"/>
              </a:rPr>
              <a:t> </a:t>
            </a:r>
            <a:r>
              <a:rPr lang="en-US" sz="3200" dirty="0" err="1">
                <a:solidFill>
                  <a:srgbClr val="0B49CB"/>
                </a:solidFill>
                <a:latin typeface="Abadi"/>
              </a:rPr>
              <a:t>Role_Mnthly</a:t>
            </a:r>
            <a:r>
              <a:rPr lang="en-US" sz="3200" dirty="0">
                <a:solidFill>
                  <a:srgbClr val="0B49CB"/>
                </a:solidFill>
                <a:latin typeface="Abadi"/>
              </a:rPr>
              <a:t> Income</a:t>
            </a:r>
            <a:endParaRPr lang="en-US" sz="3200" dirty="0"/>
          </a:p>
        </p:txBody>
      </p:sp>
      <p:sp>
        <p:nvSpPr>
          <p:cNvPr id="3" name="Content Placeholder 2">
            <a:extLst>
              <a:ext uri="{FF2B5EF4-FFF2-40B4-BE49-F238E27FC236}">
                <a16:creationId xmlns:a16="http://schemas.microsoft.com/office/drawing/2014/main" id="{9BC84655-1425-EDB1-1099-65F3F24D2E0A}"/>
              </a:ext>
            </a:extLst>
          </p:cNvPr>
          <p:cNvSpPr>
            <a:spLocks noGrp="1"/>
          </p:cNvSpPr>
          <p:nvPr>
            <p:ph idx="1"/>
          </p:nvPr>
        </p:nvSpPr>
        <p:spPr>
          <a:xfrm>
            <a:off x="469900" y="1130335"/>
            <a:ext cx="11252200" cy="5104606"/>
          </a:xfrm>
        </p:spPr>
        <p:txBody>
          <a:bodyPr/>
          <a:lstStyle/>
          <a:p>
            <a:endParaRPr lang="en-US" dirty="0"/>
          </a:p>
        </p:txBody>
      </p:sp>
      <p:pic>
        <p:nvPicPr>
          <p:cNvPr id="5" name="Picture 4">
            <a:extLst>
              <a:ext uri="{FF2B5EF4-FFF2-40B4-BE49-F238E27FC236}">
                <a16:creationId xmlns:a16="http://schemas.microsoft.com/office/drawing/2014/main" id="{015B7CAD-BBD8-98D2-BED5-415C4DF8E239}"/>
              </a:ext>
            </a:extLst>
          </p:cNvPr>
          <p:cNvPicPr>
            <a:picLocks noChangeAspect="1"/>
          </p:cNvPicPr>
          <p:nvPr/>
        </p:nvPicPr>
        <p:blipFill>
          <a:blip r:embed="rId3"/>
          <a:stretch>
            <a:fillRect/>
          </a:stretch>
        </p:blipFill>
        <p:spPr>
          <a:xfrm>
            <a:off x="191069" y="623059"/>
            <a:ext cx="11887199" cy="6098416"/>
          </a:xfrm>
          <a:prstGeom prst="rect">
            <a:avLst/>
          </a:prstGeom>
        </p:spPr>
      </p:pic>
      <p:sp>
        <p:nvSpPr>
          <p:cNvPr id="4" name="Slide Number Placeholder 3">
            <a:extLst>
              <a:ext uri="{FF2B5EF4-FFF2-40B4-BE49-F238E27FC236}">
                <a16:creationId xmlns:a16="http://schemas.microsoft.com/office/drawing/2014/main" id="{08344D09-5553-C6F6-C665-D2FF21E8EFEA}"/>
              </a:ext>
            </a:extLst>
          </p:cNvPr>
          <p:cNvSpPr>
            <a:spLocks noGrp="1"/>
          </p:cNvSpPr>
          <p:nvPr>
            <p:ph type="sldNum" sz="quarter" idx="12"/>
          </p:nvPr>
        </p:nvSpPr>
        <p:spPr/>
        <p:txBody>
          <a:bodyPr/>
          <a:lstStyle/>
          <a:p>
            <a:fld id="{A190C97C-0095-2443-AC12-FA4CBA4ACD4D}" type="slidenum">
              <a:rPr lang="en-US" smtClean="0"/>
              <a:t>18</a:t>
            </a:fld>
            <a:endParaRPr lang="en-US"/>
          </a:p>
        </p:txBody>
      </p:sp>
    </p:spTree>
    <p:extLst>
      <p:ext uri="{BB962C8B-B14F-4D97-AF65-F5344CB8AC3E}">
        <p14:creationId xmlns:p14="http://schemas.microsoft.com/office/powerpoint/2010/main" val="5482122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4294967295"/>
          </p:nvPr>
        </p:nvSpPr>
        <p:spPr>
          <a:xfrm>
            <a:off x="770010" y="946150"/>
            <a:ext cx="10687962" cy="5541386"/>
          </a:xfrm>
          <a:prstGeom prst="rect">
            <a:avLst/>
          </a:prstGeom>
        </p:spPr>
        <p:txBody>
          <a:bodyPr>
            <a:normAutofit/>
          </a:bodyPr>
          <a:lstStyle/>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127379" y="106389"/>
            <a:ext cx="10515600" cy="528150"/>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Attrition_Non_controllable_Parameters</a:t>
            </a:r>
            <a:endParaRPr lang="en-US" dirty="0">
              <a:solidFill>
                <a:srgbClr val="0B49CB"/>
              </a:solidFill>
              <a:latin typeface="Abadi"/>
            </a:endParaRPr>
          </a:p>
        </p:txBody>
      </p:sp>
      <p:pic>
        <p:nvPicPr>
          <p:cNvPr id="2" name="Picture 1">
            <a:extLst>
              <a:ext uri="{FF2B5EF4-FFF2-40B4-BE49-F238E27FC236}">
                <a16:creationId xmlns:a16="http://schemas.microsoft.com/office/drawing/2014/main" id="{1CF2793F-FC20-1C64-C402-7F27BF6378A1}"/>
              </a:ext>
            </a:extLst>
          </p:cNvPr>
          <p:cNvPicPr>
            <a:picLocks noChangeAspect="1"/>
          </p:cNvPicPr>
          <p:nvPr/>
        </p:nvPicPr>
        <p:blipFill>
          <a:blip r:embed="rId2"/>
          <a:stretch>
            <a:fillRect/>
          </a:stretch>
        </p:blipFill>
        <p:spPr>
          <a:xfrm>
            <a:off x="232012" y="573206"/>
            <a:ext cx="11832609" cy="611808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Segoe UI" panose="020B0502040204020203" pitchFamily="34" charset="0"/>
                <a:cs typeface="Segoe UI" panose="020B0502040204020203" pitchFamily="34" charset="0"/>
              </a:rPr>
              <a:t>Executive Summary</a:t>
            </a:r>
          </a:p>
          <a:p>
            <a:pPr>
              <a:lnSpc>
                <a:spcPct val="100000"/>
              </a:lnSpc>
              <a:spcBef>
                <a:spcPts val="1400"/>
              </a:spcBef>
            </a:pPr>
            <a:r>
              <a:rPr lang="en-US" sz="2200" dirty="0">
                <a:solidFill>
                  <a:schemeClr val="accent3">
                    <a:lumMod val="25000"/>
                  </a:schemeClr>
                </a:solidFill>
                <a:latin typeface="Segoe UI" panose="020B0502040204020203" pitchFamily="34" charset="0"/>
                <a:cs typeface="Segoe UI" panose="020B0502040204020203" pitchFamily="34" charset="0"/>
              </a:rPr>
              <a:t>Introduction</a:t>
            </a:r>
          </a:p>
          <a:p>
            <a:pPr>
              <a:lnSpc>
                <a:spcPct val="100000"/>
              </a:lnSpc>
              <a:spcBef>
                <a:spcPts val="1400"/>
              </a:spcBef>
            </a:pPr>
            <a:r>
              <a:rPr lang="en-US" sz="2200" dirty="0">
                <a:solidFill>
                  <a:schemeClr val="accent3">
                    <a:lumMod val="25000"/>
                  </a:schemeClr>
                </a:solidFill>
                <a:latin typeface="Segoe UI" panose="020B0502040204020203" pitchFamily="34" charset="0"/>
                <a:cs typeface="Segoe UI" panose="020B0502040204020203" pitchFamily="34" charset="0"/>
              </a:rPr>
              <a:t>Methodology</a:t>
            </a:r>
          </a:p>
          <a:p>
            <a:pPr>
              <a:lnSpc>
                <a:spcPct val="100000"/>
              </a:lnSpc>
              <a:spcBef>
                <a:spcPts val="1400"/>
              </a:spcBef>
            </a:pPr>
            <a:r>
              <a:rPr lang="en-US" sz="2200" dirty="0">
                <a:solidFill>
                  <a:schemeClr val="accent3">
                    <a:lumMod val="25000"/>
                  </a:schemeClr>
                </a:solidFill>
                <a:latin typeface="Segoe UI" panose="020B0502040204020203" pitchFamily="34" charset="0"/>
                <a:cs typeface="Segoe UI" panose="020B0502040204020203" pitchFamily="34" charset="0"/>
              </a:rPr>
              <a:t>Results</a:t>
            </a:r>
          </a:p>
          <a:p>
            <a:pPr>
              <a:lnSpc>
                <a:spcPct val="100000"/>
              </a:lnSpc>
              <a:spcBef>
                <a:spcPts val="1400"/>
              </a:spcBef>
            </a:pPr>
            <a:r>
              <a:rPr lang="en-US" sz="2200" dirty="0">
                <a:solidFill>
                  <a:schemeClr val="accent3">
                    <a:lumMod val="25000"/>
                  </a:schemeClr>
                </a:solidFill>
                <a:latin typeface="Segoe UI" panose="020B0502040204020203" pitchFamily="34" charset="0"/>
                <a:cs typeface="Segoe UI" panose="020B0502040204020203" pitchFamily="34" charset="0"/>
              </a:rPr>
              <a:t>Conclusion</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4294967295"/>
          </p:nvPr>
        </p:nvSpPr>
        <p:spPr>
          <a:xfrm>
            <a:off x="770010" y="946150"/>
            <a:ext cx="10687962" cy="5541386"/>
          </a:xfrm>
          <a:prstGeom prst="rect">
            <a:avLst/>
          </a:prstGeom>
        </p:spPr>
        <p:txBody>
          <a:bodyPr>
            <a:normAutofit/>
          </a:bodyPr>
          <a:lstStyle/>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0" y="106389"/>
            <a:ext cx="10515600" cy="528150"/>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Attrition_Controllable_Parameters_Action</a:t>
            </a:r>
            <a:r>
              <a:rPr lang="en-US" dirty="0">
                <a:solidFill>
                  <a:srgbClr val="0B49CB"/>
                </a:solidFill>
                <a:latin typeface="Abadi"/>
              </a:rPr>
              <a:t> HR</a:t>
            </a:r>
          </a:p>
        </p:txBody>
      </p:sp>
      <p:pic>
        <p:nvPicPr>
          <p:cNvPr id="6" name="Picture 5">
            <a:extLst>
              <a:ext uri="{FF2B5EF4-FFF2-40B4-BE49-F238E27FC236}">
                <a16:creationId xmlns:a16="http://schemas.microsoft.com/office/drawing/2014/main" id="{FFE50AAE-FE46-25FF-088A-EE467EEB0462}"/>
              </a:ext>
            </a:extLst>
          </p:cNvPr>
          <p:cNvPicPr>
            <a:picLocks noChangeAspect="1"/>
          </p:cNvPicPr>
          <p:nvPr/>
        </p:nvPicPr>
        <p:blipFill>
          <a:blip r:embed="rId2"/>
          <a:stretch>
            <a:fillRect/>
          </a:stretch>
        </p:blipFill>
        <p:spPr>
          <a:xfrm>
            <a:off x="163773" y="602735"/>
            <a:ext cx="11873552" cy="6030077"/>
          </a:xfrm>
          <a:prstGeom prst="rect">
            <a:avLst/>
          </a:prstGeom>
        </p:spPr>
      </p:pic>
    </p:spTree>
    <p:extLst>
      <p:ext uri="{BB962C8B-B14F-4D97-AF65-F5344CB8AC3E}">
        <p14:creationId xmlns:p14="http://schemas.microsoft.com/office/powerpoint/2010/main" val="33839768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CE37E98-9139-CD0C-A65A-A05B3594A59C}"/>
              </a:ext>
            </a:extLst>
          </p:cNvPr>
          <p:cNvPicPr>
            <a:picLocks noChangeAspect="1"/>
          </p:cNvPicPr>
          <p:nvPr/>
        </p:nvPicPr>
        <p:blipFill>
          <a:blip r:embed="rId2"/>
          <a:stretch>
            <a:fillRect/>
          </a:stretch>
        </p:blipFill>
        <p:spPr>
          <a:xfrm>
            <a:off x="177421" y="586855"/>
            <a:ext cx="11818961" cy="6127844"/>
          </a:xfrm>
          <a:prstGeom prst="rect">
            <a:avLst/>
          </a:prstGeom>
        </p:spPr>
      </p:pic>
      <p:sp>
        <p:nvSpPr>
          <p:cNvPr id="4" name="Title 1"/>
          <p:cNvSpPr txBox="1"/>
          <p:nvPr/>
        </p:nvSpPr>
        <p:spPr>
          <a:xfrm>
            <a:off x="177421" y="143302"/>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Attrition_Controllable_Parameters_Action_HR_&amp;_Employee</a:t>
            </a:r>
            <a:r>
              <a:rPr lang="en-US" dirty="0">
                <a:solidFill>
                  <a:srgbClr val="0B49CB"/>
                </a:solidFill>
                <a:latin typeface="Abadi"/>
              </a:rPr>
              <a:t> </a:t>
            </a:r>
            <a:endParaRPr lang="en-US" dirty="0">
              <a:solidFill>
                <a:srgbClr val="0B49CB"/>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p:cNvSpPr>
            <a:spLocks noGrp="1"/>
          </p:cNvSpPr>
          <p:nvPr>
            <p:ph sz="half" idx="4294967295"/>
          </p:nvPr>
        </p:nvSpPr>
        <p:spPr>
          <a:xfrm>
            <a:off x="770011" y="1208940"/>
            <a:ext cx="10898825" cy="5110410"/>
          </a:xfrm>
          <a:prstGeom prst="rect">
            <a:avLst/>
          </a:prstGeom>
        </p:spPr>
        <p:txBody>
          <a:bodyPr>
            <a:noAutofit/>
          </a:bodyPr>
          <a:lstStyle/>
          <a:p>
            <a:pPr marL="0" indent="0" algn="just">
              <a:spcBef>
                <a:spcPts val="1400"/>
              </a:spcBef>
              <a:buNone/>
            </a:pPr>
            <a:endParaRPr lang="en-IN" sz="18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endParaRPr>
          </a:p>
          <a:p>
            <a:pPr marL="0" indent="0" algn="just">
              <a:spcBef>
                <a:spcPts val="1400"/>
              </a:spcBef>
              <a:buNone/>
            </a:pPr>
            <a:r>
              <a:rPr lang="en-IN" sz="1800" dirty="0">
                <a:solidFill>
                  <a:srgbClr val="000000"/>
                </a:solidFill>
                <a:effectLst/>
                <a:latin typeface="Segoe UI" panose="020B0502040204020203" pitchFamily="34" charset="0"/>
                <a:ea typeface="Times New Roman" panose="02020603050405020304" pitchFamily="18" charset="0"/>
                <a:cs typeface="Segoe UI" panose="020B0502040204020203" pitchFamily="34" charset="0"/>
              </a:rPr>
              <a:t>At the beginning of the project, we defined the tasks that were to be performed.</a:t>
            </a:r>
          </a:p>
          <a:p>
            <a:pPr marL="0" indent="0" algn="just">
              <a:spcBef>
                <a:spcPts val="1400"/>
              </a:spcBef>
              <a:buNone/>
            </a:pPr>
            <a:endParaRPr lang="en-US" sz="1800" b="1" u="sng" dirty="0">
              <a:solidFill>
                <a:schemeClr val="accent3">
                  <a:lumMod val="25000"/>
                </a:schemeClr>
              </a:solidFill>
              <a:latin typeface="Segoe UI" panose="020B0502040204020203" pitchFamily="34" charset="0"/>
              <a:cs typeface="Segoe UI" panose="020B0502040204020203" pitchFamily="34" charset="0"/>
            </a:endParaRPr>
          </a:p>
          <a:p>
            <a:pPr marL="0" indent="0" algn="just">
              <a:spcBef>
                <a:spcPts val="1400"/>
              </a:spcBef>
              <a:buNone/>
            </a:pPr>
            <a:r>
              <a:rPr lang="en-US" sz="1800" b="1" u="sng" dirty="0">
                <a:solidFill>
                  <a:schemeClr val="accent3">
                    <a:lumMod val="25000"/>
                  </a:schemeClr>
                </a:solidFill>
                <a:latin typeface="Segoe UI" panose="020B0502040204020203" pitchFamily="34" charset="0"/>
                <a:cs typeface="Segoe UI" panose="020B0502040204020203" pitchFamily="34" charset="0"/>
              </a:rPr>
              <a:t>Task </a:t>
            </a:r>
          </a:p>
          <a:p>
            <a:pPr algn="just">
              <a:spcBef>
                <a:spcPts val="1400"/>
              </a:spcBef>
            </a:pPr>
            <a:r>
              <a:rPr lang="en-IN" sz="1800" dirty="0">
                <a:solidFill>
                  <a:schemeClr val="tx1"/>
                </a:solidFill>
                <a:latin typeface="Segoe UI" panose="020B0502040204020203" pitchFamily="34" charset="0"/>
                <a:cs typeface="Segoe UI" panose="020B0502040204020203" pitchFamily="34" charset="0"/>
              </a:rPr>
              <a:t>Being in the</a:t>
            </a:r>
            <a:r>
              <a:rPr lang="en-IN" sz="1800" dirty="0">
                <a:solidFill>
                  <a:schemeClr val="tx1"/>
                </a:solidFill>
                <a:effectLst/>
                <a:latin typeface="Segoe UI" panose="020B0502040204020203" pitchFamily="34" charset="0"/>
                <a:cs typeface="Segoe UI" panose="020B0502040204020203" pitchFamily="34" charset="0"/>
              </a:rPr>
              <a:t> HR analyst role in this project build a dashboard which can help the organization in taking data-driven decisions.</a:t>
            </a:r>
          </a:p>
          <a:p>
            <a:pPr marL="0" indent="0" algn="just">
              <a:spcBef>
                <a:spcPts val="1400"/>
              </a:spcBef>
              <a:buNone/>
            </a:pPr>
            <a:endParaRPr lang="en-IN" sz="1800" dirty="0">
              <a:latin typeface="Segoe UI" panose="020B0502040204020203" pitchFamily="34" charset="0"/>
              <a:cs typeface="Segoe UI" panose="020B0502040204020203" pitchFamily="34" charset="0"/>
            </a:endParaRPr>
          </a:p>
          <a:p>
            <a:pPr marL="0" indent="0" algn="just">
              <a:spcBef>
                <a:spcPts val="1400"/>
              </a:spcBef>
              <a:buNone/>
            </a:pPr>
            <a:r>
              <a:rPr lang="en-IN" sz="1800" dirty="0">
                <a:latin typeface="Segoe UI" panose="020B0502040204020203" pitchFamily="34" charset="0"/>
                <a:cs typeface="Segoe UI" panose="020B0502040204020203" pitchFamily="34" charset="0"/>
              </a:rPr>
              <a:t>Dash boards categorisation was done into four major areas viz :</a:t>
            </a:r>
          </a:p>
          <a:p>
            <a:pPr marL="0" indent="0" algn="just">
              <a:spcBef>
                <a:spcPts val="1400"/>
              </a:spcBef>
              <a:buNone/>
            </a:pPr>
            <a:r>
              <a:rPr lang="en-IN" sz="1800" dirty="0">
                <a:solidFill>
                  <a:schemeClr val="tx1"/>
                </a:solidFill>
                <a:effectLst/>
                <a:latin typeface="Segoe UI" panose="020B0502040204020203" pitchFamily="34" charset="0"/>
                <a:cs typeface="Segoe UI" panose="020B0502040204020203" pitchFamily="34" charset="0"/>
              </a:rPr>
              <a:t>   </a:t>
            </a:r>
            <a:r>
              <a:rPr lang="en-IN" sz="1800" dirty="0" err="1">
                <a:solidFill>
                  <a:schemeClr val="tx1"/>
                </a:solidFill>
                <a:effectLst/>
                <a:latin typeface="Segoe UI" panose="020B0502040204020203" pitchFamily="34" charset="0"/>
                <a:cs typeface="Segoe UI" panose="020B0502040204020203" pitchFamily="34" charset="0"/>
              </a:rPr>
              <a:t>i</a:t>
            </a:r>
            <a:r>
              <a:rPr lang="en-IN" sz="1800" dirty="0">
                <a:solidFill>
                  <a:schemeClr val="tx1"/>
                </a:solidFill>
                <a:effectLst/>
                <a:latin typeface="Segoe UI" panose="020B0502040204020203" pitchFamily="34" charset="0"/>
                <a:cs typeface="Segoe UI" panose="020B0502040204020203" pitchFamily="34" charset="0"/>
              </a:rPr>
              <a:t>.   </a:t>
            </a:r>
            <a:r>
              <a:rPr lang="en-US" sz="1800" dirty="0">
                <a:latin typeface="Segoe UI" panose="020B0502040204020203" pitchFamily="34" charset="0"/>
                <a:cs typeface="Segoe UI" panose="020B0502040204020203" pitchFamily="34" charset="0"/>
              </a:rPr>
              <a:t>Classification of attrition on Majorly independent Parameters</a:t>
            </a:r>
            <a:endParaRPr lang="en-IN" sz="1800" dirty="0">
              <a:latin typeface="Segoe UI" panose="020B0502040204020203" pitchFamily="34" charset="0"/>
              <a:cs typeface="Segoe UI" panose="020B0502040204020203" pitchFamily="34" charset="0"/>
            </a:endParaRPr>
          </a:p>
          <a:p>
            <a:pPr marL="0" indent="0" algn="just">
              <a:spcBef>
                <a:spcPts val="1400"/>
              </a:spcBef>
              <a:buNone/>
            </a:pPr>
            <a:r>
              <a:rPr lang="en-IN" sz="1800" dirty="0">
                <a:latin typeface="Segoe UI" panose="020B0502040204020203" pitchFamily="34" charset="0"/>
                <a:cs typeface="Segoe UI" panose="020B0502040204020203" pitchFamily="34" charset="0"/>
              </a:rPr>
              <a:t>   ii.  Classification of attrition on </a:t>
            </a:r>
            <a:r>
              <a:rPr lang="en-US" sz="1800" dirty="0">
                <a:latin typeface="Segoe UI" panose="020B0502040204020203" pitchFamily="34" charset="0"/>
                <a:cs typeface="Segoe UI" panose="020B0502040204020203" pitchFamily="34" charset="0"/>
              </a:rPr>
              <a:t>Non-controllable Parameters</a:t>
            </a:r>
            <a:endParaRPr lang="en-IN" sz="1800" dirty="0">
              <a:latin typeface="Segoe UI" panose="020B0502040204020203" pitchFamily="34" charset="0"/>
              <a:cs typeface="Segoe UI" panose="020B0502040204020203" pitchFamily="34" charset="0"/>
            </a:endParaRPr>
          </a:p>
          <a:p>
            <a:pPr marL="0" indent="0" algn="just">
              <a:spcBef>
                <a:spcPts val="1400"/>
              </a:spcBef>
              <a:buNone/>
            </a:pPr>
            <a:r>
              <a:rPr lang="en-IN" sz="1800" dirty="0">
                <a:solidFill>
                  <a:schemeClr val="tx1"/>
                </a:solidFill>
                <a:effectLst/>
                <a:latin typeface="Segoe UI" panose="020B0502040204020203" pitchFamily="34" charset="0"/>
                <a:cs typeface="Segoe UI" panose="020B0502040204020203" pitchFamily="34" charset="0"/>
              </a:rPr>
              <a:t>   iii. Classification of attrition on </a:t>
            </a:r>
            <a:r>
              <a:rPr lang="en-US" sz="1800" dirty="0">
                <a:latin typeface="Segoe UI" panose="020B0502040204020203" pitchFamily="34" charset="0"/>
                <a:cs typeface="Segoe UI" panose="020B0502040204020203" pitchFamily="34" charset="0"/>
              </a:rPr>
              <a:t>Controllable Parameters where Action by HR is suggested </a:t>
            </a:r>
            <a:endParaRPr lang="en-IN" sz="1800" dirty="0">
              <a:latin typeface="Segoe UI" panose="020B0502040204020203" pitchFamily="34" charset="0"/>
              <a:cs typeface="Segoe UI" panose="020B0502040204020203" pitchFamily="34" charset="0"/>
            </a:endParaRPr>
          </a:p>
          <a:p>
            <a:pPr marL="579438" indent="-579438" algn="just">
              <a:lnSpc>
                <a:spcPct val="100000"/>
              </a:lnSpc>
              <a:spcBef>
                <a:spcPts val="1400"/>
              </a:spcBef>
              <a:buNone/>
            </a:pPr>
            <a:r>
              <a:rPr lang="en-IN" sz="1800" dirty="0">
                <a:latin typeface="Segoe UI" panose="020B0502040204020203" pitchFamily="34" charset="0"/>
                <a:cs typeface="Segoe UI" panose="020B0502040204020203" pitchFamily="34" charset="0"/>
              </a:rPr>
              <a:t>   iv. </a:t>
            </a:r>
            <a:r>
              <a:rPr lang="en-IN" sz="1800" dirty="0">
                <a:solidFill>
                  <a:schemeClr val="tx1"/>
                </a:solidFill>
                <a:effectLst/>
                <a:latin typeface="Segoe UI" panose="020B0502040204020203" pitchFamily="34" charset="0"/>
                <a:cs typeface="Segoe UI" panose="020B0502040204020203" pitchFamily="34" charset="0"/>
              </a:rPr>
              <a:t>Classification of attrition on </a:t>
            </a:r>
            <a:r>
              <a:rPr lang="en-US" sz="1800" dirty="0">
                <a:latin typeface="Segoe UI" panose="020B0502040204020203" pitchFamily="34" charset="0"/>
                <a:cs typeface="Segoe UI" panose="020B0502040204020203" pitchFamily="34" charset="0"/>
              </a:rPr>
              <a:t>Controllable Parameters where Action by HR &amp; Employee is  suggested </a:t>
            </a:r>
            <a:endParaRPr lang="en-IN" sz="1800" dirty="0">
              <a:latin typeface="Segoe UI" panose="020B0502040204020203" pitchFamily="34" charset="0"/>
              <a:cs typeface="Segoe UI" panose="020B0502040204020203"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CF0B3-FCB3-2D5D-90E4-A4141D9E7FF0}"/>
              </a:ext>
            </a:extLst>
          </p:cNvPr>
          <p:cNvSpPr>
            <a:spLocks noGrp="1"/>
          </p:cNvSpPr>
          <p:nvPr>
            <p:ph type="title"/>
          </p:nvPr>
        </p:nvSpPr>
        <p:spPr>
          <a:xfrm>
            <a:off x="838200" y="365125"/>
            <a:ext cx="10515600" cy="600075"/>
          </a:xfrm>
        </p:spPr>
        <p:txBody>
          <a:bodyPr/>
          <a:lstStyle/>
          <a:p>
            <a:r>
              <a:rPr lang="en-US" dirty="0">
                <a:solidFill>
                  <a:srgbClr val="0B49CB"/>
                </a:solidFill>
                <a:latin typeface="Abadi"/>
              </a:rPr>
              <a:t>Conclusions </a:t>
            </a:r>
            <a:r>
              <a:rPr lang="en-US" dirty="0" err="1">
                <a:solidFill>
                  <a:srgbClr val="0B49CB"/>
                </a:solidFill>
                <a:latin typeface="Abadi"/>
              </a:rPr>
              <a:t>contd</a:t>
            </a:r>
            <a:r>
              <a:rPr lang="en-US" dirty="0">
                <a:solidFill>
                  <a:srgbClr val="0B49CB"/>
                </a:solidFill>
                <a:latin typeface="Abadi"/>
              </a:rPr>
              <a:t>/-</a:t>
            </a:r>
            <a:endParaRPr lang="en-US" dirty="0"/>
          </a:p>
        </p:txBody>
      </p:sp>
      <p:sp>
        <p:nvSpPr>
          <p:cNvPr id="3" name="Content Placeholder 2">
            <a:extLst>
              <a:ext uri="{FF2B5EF4-FFF2-40B4-BE49-F238E27FC236}">
                <a16:creationId xmlns:a16="http://schemas.microsoft.com/office/drawing/2014/main" id="{26072A3C-20F1-F975-8701-CA825AA8FC2A}"/>
              </a:ext>
            </a:extLst>
          </p:cNvPr>
          <p:cNvSpPr>
            <a:spLocks noGrp="1"/>
          </p:cNvSpPr>
          <p:nvPr>
            <p:ph idx="1"/>
          </p:nvPr>
        </p:nvSpPr>
        <p:spPr>
          <a:xfrm>
            <a:off x="838200" y="1196975"/>
            <a:ext cx="10782300" cy="5295900"/>
          </a:xfrm>
        </p:spPr>
        <p:txBody>
          <a:bodyPr/>
          <a:lstStyle/>
          <a:p>
            <a:pPr marL="0" indent="0" algn="just">
              <a:buNone/>
            </a:pPr>
            <a:r>
              <a:rPr lang="en-IN" sz="1600" dirty="0">
                <a:latin typeface="Segoe UI" panose="020B0502040204020203" pitchFamily="34" charset="0"/>
                <a:cs typeface="Segoe UI" panose="020B0502040204020203" pitchFamily="34" charset="0"/>
              </a:rPr>
              <a:t>Analysis of the visualisations created in the dashboard was done. Based on the observations of the attrition and attrition-rates under different categories of the various parameters the areas of concerns are listed below and the suggestions that would help reduce the attrition rate are also appended.</a:t>
            </a:r>
          </a:p>
          <a:p>
            <a:pPr algn="just"/>
            <a:r>
              <a:rPr lang="en-IN" sz="1600" b="1" i="0" dirty="0">
                <a:solidFill>
                  <a:srgbClr val="131313"/>
                </a:solidFill>
                <a:effectLst/>
                <a:latin typeface="Segoe UI" panose="020B0502040204020203" pitchFamily="34" charset="0"/>
                <a:cs typeface="Segoe UI" panose="020B0502040204020203" pitchFamily="34" charset="0"/>
              </a:rPr>
              <a:t>Identifying risk factors for employee attrition</a:t>
            </a:r>
          </a:p>
          <a:p>
            <a:pPr algn="just"/>
            <a:r>
              <a:rPr lang="en-IN" sz="1600" b="0" i="0" dirty="0">
                <a:solidFill>
                  <a:srgbClr val="131313"/>
                </a:solidFill>
                <a:effectLst/>
                <a:latin typeface="Segoe UI" panose="020B0502040204020203" pitchFamily="34" charset="0"/>
                <a:cs typeface="Segoe UI" panose="020B0502040204020203" pitchFamily="34" charset="0"/>
              </a:rPr>
              <a:t>There are signs that are revealed from the observations of the Visualisations to help the HR team identify where the company is at risk of high attrition that can potentially be detrimental to the business: </a:t>
            </a:r>
          </a:p>
          <a:p>
            <a:pPr algn="just"/>
            <a:r>
              <a:rPr lang="en-IN" sz="1600" b="0" i="0" u="none" strike="noStrike" dirty="0">
                <a:solidFill>
                  <a:srgbClr val="000000"/>
                </a:solidFill>
                <a:effectLst/>
                <a:latin typeface="Segoe UI" panose="020B0502040204020203" pitchFamily="34" charset="0"/>
                <a:cs typeface="Segoe UI" panose="020B0502040204020203" pitchFamily="34" charset="0"/>
              </a:rPr>
              <a:t>The </a:t>
            </a:r>
            <a:r>
              <a:rPr lang="en-IN" sz="1600" dirty="0">
                <a:solidFill>
                  <a:srgbClr val="000000"/>
                </a:solidFill>
                <a:latin typeface="Segoe UI" panose="020B0502040204020203" pitchFamily="34" charset="0"/>
                <a:cs typeface="Segoe UI" panose="020B0502040204020203" pitchFamily="34" charset="0"/>
              </a:rPr>
              <a:t>attrition by gender-wise bar graph although gives a pattern yet if the gender and marital status are taken together and analysed then based on the understanding it will be useful to take suitable steps to reduce attrition.</a:t>
            </a:r>
          </a:p>
          <a:p>
            <a:pPr algn="just"/>
            <a:r>
              <a:rPr lang="en-IN" sz="1600" dirty="0">
                <a:solidFill>
                  <a:srgbClr val="000000"/>
                </a:solidFill>
                <a:latin typeface="Segoe UI" panose="020B0502040204020203" pitchFamily="34" charset="0"/>
                <a:cs typeface="Segoe UI" panose="020B0502040204020203" pitchFamily="34" charset="0"/>
              </a:rPr>
              <a:t>The higher percentage in HR department needs further analysis as it is observed that in HR the number of attrition under Job Role ‘Sales Executive’ is 23 of the total of 54 attritions. Either there is error in department.-wise, classification or the Job Role needs to be focussed upon to understand the reasons. The attrition-rate in HR </a:t>
            </a:r>
            <a:r>
              <a:rPr lang="en-IN" sz="1600" dirty="0" err="1">
                <a:solidFill>
                  <a:srgbClr val="000000"/>
                </a:solidFill>
                <a:latin typeface="Segoe UI" panose="020B0502040204020203" pitchFamily="34" charset="0"/>
                <a:cs typeface="Segoe UI" panose="020B0502040204020203" pitchFamily="34" charset="0"/>
              </a:rPr>
              <a:t>deptt</a:t>
            </a:r>
            <a:r>
              <a:rPr lang="en-IN" sz="1600" dirty="0">
                <a:solidFill>
                  <a:srgbClr val="000000"/>
                </a:solidFill>
                <a:latin typeface="Segoe UI" panose="020B0502040204020203" pitchFamily="34" charset="0"/>
                <a:cs typeface="Segoe UI" panose="020B0502040204020203" pitchFamily="34" charset="0"/>
              </a:rPr>
              <a:t> (29%) appears skewed due to the contribution by ‘Sales Executive’ Job Role while the overall attrition-rate of ‘Sales Executive’ Job Role is 17 %.</a:t>
            </a:r>
          </a:p>
          <a:p>
            <a:pPr algn="just"/>
            <a:r>
              <a:rPr lang="en-IN" sz="1600" dirty="0">
                <a:solidFill>
                  <a:schemeClr val="tx1">
                    <a:lumMod val="95000"/>
                    <a:lumOff val="5000"/>
                  </a:schemeClr>
                </a:solidFill>
                <a:latin typeface="Segoe UI" panose="020B0502040204020203" pitchFamily="34" charset="0"/>
                <a:cs typeface="Segoe UI" panose="020B0502040204020203" pitchFamily="34" charset="0"/>
              </a:rPr>
              <a:t>High attrition </a:t>
            </a:r>
            <a:r>
              <a:rPr lang="en-IN" sz="1600" b="0" i="0" dirty="0">
                <a:solidFill>
                  <a:srgbClr val="131313"/>
                </a:solidFill>
                <a:effectLst/>
                <a:latin typeface="Segoe UI" panose="020B0502040204020203" pitchFamily="34" charset="0"/>
                <a:cs typeface="Segoe UI" panose="020B0502040204020203" pitchFamily="34" charset="0"/>
              </a:rPr>
              <a:t>in departments can be taxing for managers. They might have to find additional staff to cover shifts during vacancies or perform lower-level worker tasks to cope with understaffing. Critical incidents may also occur resulting from team members’ mistakes that tie up the manager’s time in remedying these situations.</a:t>
            </a:r>
          </a:p>
          <a:p>
            <a:pPr algn="just"/>
            <a:r>
              <a:rPr lang="en-IN" sz="1600" dirty="0">
                <a:solidFill>
                  <a:srgbClr val="000000"/>
                </a:solidFill>
                <a:latin typeface="SegoeUI"/>
              </a:rPr>
              <a:t>When it comes to attrition-rate by Job-Role, the number of attrition by Job-Role is noticeable as far as the ‘Research Director’ Job-Role is concerned and it needs to be focussed upon as the attrition-rate is 23% which is quite higher than the average attrition-rate.</a:t>
            </a:r>
            <a:r>
              <a:rPr lang="en-IN" sz="1600" dirty="0">
                <a:solidFill>
                  <a:srgbClr val="000000"/>
                </a:solidFill>
                <a:latin typeface="Segoe UI" panose="020B0502040204020203" pitchFamily="34" charset="0"/>
                <a:cs typeface="Segoe UI" panose="020B0502040204020203" pitchFamily="34" charset="0"/>
              </a:rPr>
              <a:t> </a:t>
            </a:r>
          </a:p>
          <a:p>
            <a:pPr algn="just"/>
            <a:endParaRPr lang="en-IN" sz="1600" dirty="0">
              <a:solidFill>
                <a:srgbClr val="000000"/>
              </a:solidFill>
              <a:latin typeface="Segoe UI" panose="020B0502040204020203" pitchFamily="34" charset="0"/>
              <a:cs typeface="Segoe UI" panose="020B0502040204020203" pitchFamily="34" charset="0"/>
            </a:endParaRPr>
          </a:p>
          <a:p>
            <a:endParaRPr lang="en-IN" sz="1600" dirty="0">
              <a:latin typeface="Segoe UI" panose="020B0502040204020203" pitchFamily="34" charset="0"/>
              <a:cs typeface="Segoe UI" panose="020B0502040204020203" pitchFamily="34" charset="0"/>
            </a:endParaRPr>
          </a:p>
          <a:p>
            <a:pPr algn="l"/>
            <a:endParaRPr lang="en-IN" sz="2000" dirty="0">
              <a:solidFill>
                <a:schemeClr val="tx1"/>
              </a:solidFill>
              <a:effectLst/>
              <a:latin typeface="Abadi" panose="020B0604020104020204" pitchFamily="34" charset="0"/>
            </a:endParaRPr>
          </a:p>
        </p:txBody>
      </p:sp>
      <p:sp>
        <p:nvSpPr>
          <p:cNvPr id="4" name="Slide Number Placeholder 3">
            <a:extLst>
              <a:ext uri="{FF2B5EF4-FFF2-40B4-BE49-F238E27FC236}">
                <a16:creationId xmlns:a16="http://schemas.microsoft.com/office/drawing/2014/main" id="{261E094B-DE10-A334-5752-453429F0B05D}"/>
              </a:ext>
            </a:extLst>
          </p:cNvPr>
          <p:cNvSpPr>
            <a:spLocks noGrp="1"/>
          </p:cNvSpPr>
          <p:nvPr>
            <p:ph type="sldNum" sz="quarter" idx="12"/>
          </p:nvPr>
        </p:nvSpPr>
        <p:spPr/>
        <p:txBody>
          <a:bodyPr/>
          <a:lstStyle/>
          <a:p>
            <a:fld id="{A190C97C-0095-2443-AC12-FA4CBA4ACD4D}" type="slidenum">
              <a:rPr lang="en-US" smtClean="0"/>
              <a:t>24</a:t>
            </a:fld>
            <a:endParaRPr lang="en-US"/>
          </a:p>
        </p:txBody>
      </p:sp>
    </p:spTree>
    <p:extLst>
      <p:ext uri="{BB962C8B-B14F-4D97-AF65-F5344CB8AC3E}">
        <p14:creationId xmlns:p14="http://schemas.microsoft.com/office/powerpoint/2010/main" val="13889746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B14FD-92EB-AF4A-E40E-952800D9849C}"/>
              </a:ext>
            </a:extLst>
          </p:cNvPr>
          <p:cNvSpPr>
            <a:spLocks noGrp="1"/>
          </p:cNvSpPr>
          <p:nvPr>
            <p:ph type="title"/>
          </p:nvPr>
        </p:nvSpPr>
        <p:spPr>
          <a:xfrm>
            <a:off x="838200" y="365126"/>
            <a:ext cx="10515600" cy="662780"/>
          </a:xfrm>
        </p:spPr>
        <p:txBody>
          <a:bodyPr/>
          <a:lstStyle/>
          <a:p>
            <a:r>
              <a:rPr lang="en-US" dirty="0">
                <a:solidFill>
                  <a:srgbClr val="0B49CB"/>
                </a:solidFill>
                <a:latin typeface="Abadi"/>
              </a:rPr>
              <a:t>Conclusions </a:t>
            </a:r>
            <a:r>
              <a:rPr lang="en-US" dirty="0" err="1">
                <a:solidFill>
                  <a:srgbClr val="0B49CB"/>
                </a:solidFill>
                <a:latin typeface="Abadi"/>
              </a:rPr>
              <a:t>contd</a:t>
            </a:r>
            <a:r>
              <a:rPr lang="en-US" dirty="0">
                <a:solidFill>
                  <a:srgbClr val="0B49CB"/>
                </a:solidFill>
                <a:latin typeface="Abadi"/>
              </a:rPr>
              <a:t>/-</a:t>
            </a:r>
            <a:endParaRPr lang="en-US" dirty="0"/>
          </a:p>
        </p:txBody>
      </p:sp>
      <p:sp>
        <p:nvSpPr>
          <p:cNvPr id="3" name="Content Placeholder 2">
            <a:extLst>
              <a:ext uri="{FF2B5EF4-FFF2-40B4-BE49-F238E27FC236}">
                <a16:creationId xmlns:a16="http://schemas.microsoft.com/office/drawing/2014/main" id="{C9E94260-4859-18A0-B10D-F414B69EEF62}"/>
              </a:ext>
            </a:extLst>
          </p:cNvPr>
          <p:cNvSpPr>
            <a:spLocks noGrp="1"/>
          </p:cNvSpPr>
          <p:nvPr>
            <p:ph idx="1"/>
          </p:nvPr>
        </p:nvSpPr>
        <p:spPr>
          <a:xfrm>
            <a:off x="838199" y="1027905"/>
            <a:ext cx="10885227" cy="5018053"/>
          </a:xfrm>
        </p:spPr>
        <p:txBody>
          <a:bodyPr/>
          <a:lstStyle/>
          <a:p>
            <a:r>
              <a:rPr lang="en-IN" sz="1600" b="1" dirty="0">
                <a:solidFill>
                  <a:srgbClr val="000000"/>
                </a:solidFill>
                <a:latin typeface="Segoe UI" panose="020B0502040204020203" pitchFamily="34" charset="0"/>
                <a:cs typeface="Segoe UI" panose="020B0502040204020203" pitchFamily="34" charset="0"/>
              </a:rPr>
              <a:t>Suggestions based on the observations :</a:t>
            </a:r>
          </a:p>
          <a:p>
            <a:pPr algn="just"/>
            <a:r>
              <a:rPr lang="en-IN" sz="1600" dirty="0">
                <a:solidFill>
                  <a:srgbClr val="000000"/>
                </a:solidFill>
                <a:latin typeface="Segoe UI" panose="020B0502040204020203" pitchFamily="34" charset="0"/>
                <a:cs typeface="Segoe UI" panose="020B0502040204020203" pitchFamily="34" charset="0"/>
              </a:rPr>
              <a:t>When it comes to attrition-rate by Business travel, the number of attrition is noticeable as far as the ‘travel frequently’ category is concerned, and it needs to be focussed upon as the attrition-rate is 25% which is quite higher than the average attrition-rate. Either employees who travel frequently need to be incentivised with some discomfort allowance or the travelling job need to be realigned so that the frequency of travel is not a irritant to the employee leading to attrition.</a:t>
            </a:r>
          </a:p>
          <a:p>
            <a:pPr algn="just"/>
            <a:r>
              <a:rPr lang="en-IN" sz="1600" dirty="0">
                <a:solidFill>
                  <a:srgbClr val="000000"/>
                </a:solidFill>
                <a:latin typeface="Segoe UI" panose="020B0502040204020203" pitchFamily="34" charset="0"/>
                <a:cs typeface="Segoe UI" panose="020B0502040204020203" pitchFamily="34" charset="0"/>
              </a:rPr>
              <a:t>It is observed that the attrition-rate marital status-wise is highest in the single category (25%) as against the overall average of 16%. Although having young staff in the rolls is beneficial as far as containing the staff expenses is concerned but if the understanding gained from the analysis of attrition-rate marital status-wise is applied at the time of recruitment the company can prefer married candidates if other eligibility criteria and performance in test and interview are equal, to reduce the attrition-rate. </a:t>
            </a:r>
          </a:p>
          <a:p>
            <a:pPr algn="just"/>
            <a:r>
              <a:rPr lang="en-IN" sz="1600" dirty="0">
                <a:solidFill>
                  <a:srgbClr val="000000"/>
                </a:solidFill>
                <a:latin typeface="Segoe UI" panose="020B0502040204020203" pitchFamily="34" charset="0"/>
                <a:cs typeface="Segoe UI" panose="020B0502040204020203" pitchFamily="34" charset="0"/>
              </a:rPr>
              <a:t>The number of attrition in job satisfaction category ‘1’ (194) and the attrition-rate thereof (23%) points towards the fact that frequent job satisfaction survey and employee engagement can help reduce the attrition under this sub-category.</a:t>
            </a:r>
          </a:p>
          <a:p>
            <a:pPr algn="just"/>
            <a:r>
              <a:rPr lang="en-IN" sz="1600" dirty="0">
                <a:solidFill>
                  <a:srgbClr val="000000"/>
                </a:solidFill>
                <a:latin typeface="Segoe UI" panose="020B0502040204020203" pitchFamily="34" charset="0"/>
                <a:cs typeface="Segoe UI" panose="020B0502040204020203" pitchFamily="34" charset="0"/>
              </a:rPr>
              <a:t>It is observed that the attrition-rate-wise job involvement category ‘1’ has the highest rate. Although number-wise, the attrition in job involvement category ‘1’ (52) is comparatively not large yet the attrition rate thereof (22%)  points towards the fact that frequent job involvement survey and taking care of other parameters in addition to employee engagement can help reduce the attrition under this sub-category as declining employee engagement or lower job involvement plays </a:t>
            </a:r>
            <a:r>
              <a:rPr lang="en-IN" sz="1600" b="0" i="0" dirty="0">
                <a:solidFill>
                  <a:srgbClr val="131313"/>
                </a:solidFill>
                <a:effectLst/>
                <a:latin typeface="Segoe UI" panose="020B0502040204020203" pitchFamily="34" charset="0"/>
                <a:cs typeface="Segoe UI" panose="020B0502040204020203" pitchFamily="34" charset="0"/>
              </a:rPr>
              <a:t>a huge role in employee attrition. When employees lose interest in their jobs, they become disconnected from their peers and managers ; and are less productive too.</a:t>
            </a:r>
          </a:p>
          <a:p>
            <a:endParaRPr lang="en-IN" sz="2000" b="0" i="0" dirty="0">
              <a:solidFill>
                <a:srgbClr val="131313"/>
              </a:solidFill>
              <a:effectLst/>
              <a:latin typeface="Open Sans" panose="020B0606030504020204" pitchFamily="34" charset="0"/>
            </a:endParaRPr>
          </a:p>
          <a:p>
            <a:endParaRPr lang="en-IN" sz="2000" b="0" i="0" dirty="0">
              <a:solidFill>
                <a:srgbClr val="131313"/>
              </a:solidFill>
              <a:effectLst/>
              <a:latin typeface="Open Sans" panose="020B0606030504020204" pitchFamily="34" charset="0"/>
            </a:endParaRPr>
          </a:p>
          <a:p>
            <a:endParaRPr lang="en-IN" sz="2000" dirty="0">
              <a:solidFill>
                <a:srgbClr val="000000"/>
              </a:solidFill>
              <a:latin typeface="SegoeUI"/>
            </a:endParaRPr>
          </a:p>
          <a:p>
            <a:endParaRPr lang="en-IN" dirty="0">
              <a:solidFill>
                <a:srgbClr val="000000"/>
              </a:solidFill>
              <a:latin typeface="SegoeUI"/>
            </a:endParaRPr>
          </a:p>
          <a:p>
            <a:endParaRPr lang="en-IN" sz="2800" b="0" i="0" u="none" strike="noStrike" dirty="0">
              <a:solidFill>
                <a:srgbClr val="000000"/>
              </a:solidFill>
              <a:effectLst/>
              <a:latin typeface="SegoeUI"/>
            </a:endParaRPr>
          </a:p>
        </p:txBody>
      </p:sp>
      <p:sp>
        <p:nvSpPr>
          <p:cNvPr id="4" name="Slide Number Placeholder 3">
            <a:extLst>
              <a:ext uri="{FF2B5EF4-FFF2-40B4-BE49-F238E27FC236}">
                <a16:creationId xmlns:a16="http://schemas.microsoft.com/office/drawing/2014/main" id="{25C88205-35AC-3C41-6E0A-982070A0BB7E}"/>
              </a:ext>
            </a:extLst>
          </p:cNvPr>
          <p:cNvSpPr>
            <a:spLocks noGrp="1"/>
          </p:cNvSpPr>
          <p:nvPr>
            <p:ph type="sldNum" sz="quarter" idx="12"/>
          </p:nvPr>
        </p:nvSpPr>
        <p:spPr/>
        <p:txBody>
          <a:bodyPr/>
          <a:lstStyle/>
          <a:p>
            <a:fld id="{A190C97C-0095-2443-AC12-FA4CBA4ACD4D}" type="slidenum">
              <a:rPr lang="en-US" smtClean="0"/>
              <a:t>25</a:t>
            </a:fld>
            <a:endParaRPr lang="en-US"/>
          </a:p>
        </p:txBody>
      </p:sp>
    </p:spTree>
    <p:extLst>
      <p:ext uri="{BB962C8B-B14F-4D97-AF65-F5344CB8AC3E}">
        <p14:creationId xmlns:p14="http://schemas.microsoft.com/office/powerpoint/2010/main" val="3398712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20FDA8-CF87-39D8-9FF8-0AAE95E420A3}"/>
              </a:ext>
            </a:extLst>
          </p:cNvPr>
          <p:cNvSpPr txBox="1"/>
          <p:nvPr/>
        </p:nvSpPr>
        <p:spPr>
          <a:xfrm>
            <a:off x="2688609" y="2470245"/>
            <a:ext cx="6308330" cy="1569660"/>
          </a:xfrm>
          <a:prstGeom prst="rect">
            <a:avLst/>
          </a:prstGeom>
          <a:noFill/>
        </p:spPr>
        <p:txBody>
          <a:bodyPr wrap="none" rtlCol="0">
            <a:spAutoFit/>
          </a:bodyPr>
          <a:lstStyle/>
          <a:p>
            <a:r>
              <a:rPr lang="en-US" sz="9600" b="1" dirty="0"/>
              <a:t>THANK YOU</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p:cNvSpPr txBox="1"/>
          <p:nvPr/>
        </p:nvSpPr>
        <p:spPr>
          <a:xfrm>
            <a:off x="901700" y="1244600"/>
            <a:ext cx="10883900" cy="5074750"/>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Segoe UI" panose="020B0502040204020203" pitchFamily="34" charset="0"/>
              <a:cs typeface="Segoe UI" panose="020B0502040204020203" pitchFamily="34" charset="0"/>
            </a:endParaRPr>
          </a:p>
          <a:p>
            <a:pPr algn="just">
              <a:lnSpc>
                <a:spcPct val="100000"/>
              </a:lnSpc>
              <a:spcBef>
                <a:spcPts val="1400"/>
              </a:spcBef>
            </a:pPr>
            <a:r>
              <a:rPr lang="en-US" sz="6400" b="1" dirty="0">
                <a:solidFill>
                  <a:schemeClr val="accent3">
                    <a:lumMod val="25000"/>
                  </a:schemeClr>
                </a:solidFill>
                <a:latin typeface="Segoe UI" panose="020B0502040204020203" pitchFamily="34" charset="0"/>
                <a:cs typeface="Segoe UI" panose="020B0502040204020203" pitchFamily="34" charset="0"/>
              </a:rPr>
              <a:t>Summary of methodologies</a:t>
            </a:r>
            <a:endParaRPr lang="en-US" sz="3100" b="1" dirty="0">
              <a:solidFill>
                <a:schemeClr val="accent3">
                  <a:lumMod val="25000"/>
                </a:schemeClr>
              </a:solidFill>
              <a:latin typeface="Segoe UI" panose="020B0502040204020203" pitchFamily="34" charset="0"/>
              <a:cs typeface="Segoe UI" panose="020B0502040204020203" pitchFamily="34" charset="0"/>
            </a:endParaRPr>
          </a:p>
          <a:p>
            <a:pPr lvl="1" algn="just">
              <a:lnSpc>
                <a:spcPct val="100000"/>
              </a:lnSpc>
              <a:spcBef>
                <a:spcPts val="1400"/>
              </a:spcBef>
              <a:buFontTx/>
              <a:buChar char="-"/>
            </a:pPr>
            <a:r>
              <a:rPr lang="en-US" sz="6400" dirty="0">
                <a:solidFill>
                  <a:schemeClr val="accent3">
                    <a:lumMod val="25000"/>
                  </a:schemeClr>
                </a:solidFill>
                <a:latin typeface="Segoe UI" panose="020B0502040204020203" pitchFamily="34" charset="0"/>
                <a:cs typeface="Segoe UI" panose="020B0502040204020203" pitchFamily="34" charset="0"/>
              </a:rPr>
              <a:t>Data Collection through csv file downloaded using link for Exploratory Data Analysis and determining factors affecting attrition.  </a:t>
            </a:r>
          </a:p>
          <a:p>
            <a:pPr lvl="1" algn="just">
              <a:lnSpc>
                <a:spcPct val="100000"/>
              </a:lnSpc>
              <a:spcBef>
                <a:spcPts val="1400"/>
              </a:spcBef>
              <a:buFontTx/>
              <a:buChar char="-"/>
            </a:pPr>
            <a:r>
              <a:rPr lang="en-US" sz="6400" dirty="0">
                <a:solidFill>
                  <a:schemeClr val="accent3">
                    <a:lumMod val="25000"/>
                  </a:schemeClr>
                </a:solidFill>
                <a:latin typeface="Segoe UI" panose="020B0502040204020203" pitchFamily="34" charset="0"/>
                <a:cs typeface="Segoe UI" panose="020B0502040204020203" pitchFamily="34" charset="0"/>
              </a:rPr>
              <a:t>Data Wrangling after importing data into Power BI and using Power query for sampling data, dealing with Nulls and converting of certain data types.</a:t>
            </a:r>
          </a:p>
          <a:p>
            <a:pPr lvl="1" algn="just">
              <a:lnSpc>
                <a:spcPct val="100000"/>
              </a:lnSpc>
              <a:spcBef>
                <a:spcPts val="1400"/>
              </a:spcBef>
              <a:buFontTx/>
              <a:buChar char="-"/>
            </a:pPr>
            <a:r>
              <a:rPr lang="en-US" sz="6400" dirty="0">
                <a:solidFill>
                  <a:schemeClr val="accent3">
                    <a:lumMod val="25000"/>
                  </a:schemeClr>
                </a:solidFill>
                <a:latin typeface="Segoe UI" panose="020B0502040204020203" pitchFamily="34" charset="0"/>
                <a:cs typeface="Segoe UI" panose="020B0502040204020203" pitchFamily="34" charset="0"/>
              </a:rPr>
              <a:t>Creating measures using DAX to calculate attrition-rate in case of different categories in the various parameters.</a:t>
            </a:r>
          </a:p>
          <a:p>
            <a:pPr lvl="1" algn="just">
              <a:lnSpc>
                <a:spcPct val="100000"/>
              </a:lnSpc>
              <a:spcBef>
                <a:spcPts val="1400"/>
              </a:spcBef>
              <a:buFontTx/>
              <a:buChar char="-"/>
            </a:pPr>
            <a:r>
              <a:rPr lang="en-US" sz="6400" dirty="0">
                <a:solidFill>
                  <a:schemeClr val="accent3">
                    <a:lumMod val="25000"/>
                  </a:schemeClr>
                </a:solidFill>
                <a:latin typeface="Segoe UI" panose="020B0502040204020203" pitchFamily="34" charset="0"/>
                <a:cs typeface="Segoe UI" panose="020B0502040204020203" pitchFamily="34" charset="0"/>
              </a:rPr>
              <a:t>Exploratory Data Analysis by creation of visualization dashboards categorized into four major heads viz. classification as per gender, job role etc. and based on non-controllable / controllable parameters. </a:t>
            </a:r>
            <a:endParaRPr lang="en-US" sz="3100" dirty="0">
              <a:solidFill>
                <a:schemeClr val="accent3">
                  <a:lumMod val="25000"/>
                </a:schemeClr>
              </a:solidFill>
              <a:latin typeface="Segoe UI" panose="020B0502040204020203" pitchFamily="34" charset="0"/>
              <a:cs typeface="Segoe UI" panose="020B0502040204020203" pitchFamily="34" charset="0"/>
            </a:endParaRPr>
          </a:p>
          <a:p>
            <a:pPr algn="just">
              <a:lnSpc>
                <a:spcPct val="100000"/>
              </a:lnSpc>
              <a:spcBef>
                <a:spcPts val="1400"/>
              </a:spcBef>
            </a:pPr>
            <a:r>
              <a:rPr lang="en-US" sz="6400" b="1" dirty="0">
                <a:solidFill>
                  <a:schemeClr val="accent3">
                    <a:lumMod val="25000"/>
                  </a:schemeClr>
                </a:solidFill>
                <a:latin typeface="Segoe UI" panose="020B0502040204020203" pitchFamily="34" charset="0"/>
                <a:cs typeface="Segoe UI" panose="020B0502040204020203" pitchFamily="34" charset="0"/>
              </a:rPr>
              <a:t>Summary of all results</a:t>
            </a:r>
            <a:endParaRPr lang="en-US" sz="3100" b="1" dirty="0">
              <a:solidFill>
                <a:schemeClr val="accent3">
                  <a:lumMod val="25000"/>
                </a:schemeClr>
              </a:solidFill>
              <a:latin typeface="Segoe UI" panose="020B0502040204020203" pitchFamily="34" charset="0"/>
              <a:cs typeface="Segoe UI" panose="020B0502040204020203" pitchFamily="34" charset="0"/>
            </a:endParaRPr>
          </a:p>
          <a:p>
            <a:pPr lvl="1" algn="just">
              <a:lnSpc>
                <a:spcPct val="100000"/>
              </a:lnSpc>
              <a:spcBef>
                <a:spcPts val="1400"/>
              </a:spcBef>
              <a:buFontTx/>
              <a:buChar char="-"/>
            </a:pPr>
            <a:r>
              <a:rPr lang="en-US" sz="6400" dirty="0">
                <a:solidFill>
                  <a:schemeClr val="accent3">
                    <a:lumMod val="25000"/>
                  </a:schemeClr>
                </a:solidFill>
                <a:latin typeface="Segoe UI" panose="020B0502040204020203" pitchFamily="34" charset="0"/>
                <a:cs typeface="Segoe UI" panose="020B0502040204020203" pitchFamily="34" charset="0"/>
              </a:rPr>
              <a:t>Exploratory Data Analysis result.</a:t>
            </a:r>
          </a:p>
          <a:p>
            <a:pPr lvl="1" algn="just">
              <a:lnSpc>
                <a:spcPct val="100000"/>
              </a:lnSpc>
              <a:spcBef>
                <a:spcPts val="1400"/>
              </a:spcBef>
              <a:buFontTx/>
              <a:buChar char="-"/>
            </a:pPr>
            <a:r>
              <a:rPr lang="en-US" sz="6400" dirty="0">
                <a:solidFill>
                  <a:schemeClr val="accent3">
                    <a:lumMod val="25000"/>
                  </a:schemeClr>
                </a:solidFill>
                <a:latin typeface="Segoe UI" panose="020B0502040204020203" pitchFamily="34" charset="0"/>
                <a:cs typeface="Segoe UI" panose="020B0502040204020203" pitchFamily="34" charset="0"/>
              </a:rPr>
              <a:t>Analysis of factors affecting attrition and make recommendations / suggestions.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p:cNvSpPr txBox="1"/>
          <p:nvPr/>
        </p:nvSpPr>
        <p:spPr>
          <a:xfrm>
            <a:off x="828068" y="1256574"/>
            <a:ext cx="10629904" cy="4768999"/>
          </a:xfrm>
          <a:prstGeom prst="rect">
            <a:avLst/>
          </a:prstGeom>
        </p:spPr>
        <p:txBody>
          <a:bodyPr vert="horz" lIns="91440" tIns="45720" rIns="91440" bIns="45720" rtlCol="0">
            <a:normAutofit fontScale="3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gn="just">
              <a:spcBef>
                <a:spcPts val="1400"/>
              </a:spcBef>
              <a:buNone/>
            </a:pPr>
            <a:r>
              <a:rPr lang="en-US" sz="8000" b="1" u="sng" dirty="0">
                <a:solidFill>
                  <a:schemeClr val="accent3">
                    <a:lumMod val="25000"/>
                  </a:schemeClr>
                </a:solidFill>
                <a:latin typeface="Segoe UI" panose="020B0502040204020203" pitchFamily="34" charset="0"/>
                <a:cs typeface="Segoe UI" panose="020B0502040204020203" pitchFamily="34" charset="0"/>
              </a:rPr>
              <a:t>Project background and context</a:t>
            </a:r>
          </a:p>
          <a:p>
            <a:br>
              <a:rPr lang="en-IN" sz="1600" dirty="0">
                <a:effectLst/>
                <a:latin typeface="Segoe UI" panose="020B0502040204020203" pitchFamily="34" charset="0"/>
                <a:cs typeface="Segoe UI" panose="020B0502040204020203" pitchFamily="34" charset="0"/>
              </a:rPr>
            </a:br>
            <a:endParaRPr lang="en-IN" sz="1600" dirty="0">
              <a:effectLst/>
              <a:latin typeface="Segoe UI" panose="020B0502040204020203" pitchFamily="34" charset="0"/>
              <a:cs typeface="Segoe UI" panose="020B0502040204020203" pitchFamily="34" charset="0"/>
            </a:endParaRPr>
          </a:p>
          <a:p>
            <a:pPr algn="just"/>
            <a:r>
              <a:rPr lang="en-IN" sz="8000" dirty="0">
                <a:solidFill>
                  <a:schemeClr val="tx1"/>
                </a:solidFill>
                <a:effectLst/>
                <a:latin typeface="Segoe UI" panose="020B0502040204020203" pitchFamily="34" charset="0"/>
                <a:cs typeface="Segoe UI" panose="020B0502040204020203" pitchFamily="34" charset="0"/>
              </a:rPr>
              <a:t>XYZ company which was established a few years back is facing around a 15% attrition rate for a couple of years. And it is majorly affecting the company in many aspects. In order to understand why employees are leaving the company and reduce the attrition rate XYZ company has approached an HR analytics consultancy for </a:t>
            </a:r>
            <a:r>
              <a:rPr lang="en-IN" sz="8000" dirty="0" err="1">
                <a:solidFill>
                  <a:schemeClr val="tx1"/>
                </a:solidFill>
                <a:effectLst/>
                <a:latin typeface="Segoe UI" panose="020B0502040204020203" pitchFamily="34" charset="0"/>
                <a:cs typeface="Segoe UI" panose="020B0502040204020203" pitchFamily="34" charset="0"/>
              </a:rPr>
              <a:t>analyzing</a:t>
            </a:r>
            <a:r>
              <a:rPr lang="en-IN" sz="8000" dirty="0">
                <a:solidFill>
                  <a:schemeClr val="tx1"/>
                </a:solidFill>
                <a:effectLst/>
                <a:latin typeface="Segoe UI" panose="020B0502040204020203" pitchFamily="34" charset="0"/>
                <a:cs typeface="Segoe UI" panose="020B0502040204020203" pitchFamily="34" charset="0"/>
              </a:rPr>
              <a:t> the data they have. </a:t>
            </a:r>
          </a:p>
          <a:p>
            <a:pPr algn="just"/>
            <a:br>
              <a:rPr lang="en-IN" sz="1600" dirty="0">
                <a:effectLst/>
                <a:latin typeface="Segoe UI" panose="020B0502040204020203" pitchFamily="34" charset="0"/>
                <a:cs typeface="Segoe UI" panose="020B0502040204020203" pitchFamily="34" charset="0"/>
              </a:rPr>
            </a:br>
            <a:endParaRPr lang="en-IN" sz="1600" dirty="0">
              <a:effectLst/>
              <a:latin typeface="Segoe UI" panose="020B0502040204020203" pitchFamily="34" charset="0"/>
              <a:cs typeface="Segoe UI" panose="020B0502040204020203" pitchFamily="34" charset="0"/>
            </a:endParaRPr>
          </a:p>
          <a:p>
            <a:pPr marL="0" indent="0" algn="just">
              <a:spcBef>
                <a:spcPts val="1400"/>
              </a:spcBef>
              <a:buNone/>
            </a:pPr>
            <a:r>
              <a:rPr lang="en-US" sz="8000" b="1" u="sng" dirty="0">
                <a:solidFill>
                  <a:schemeClr val="accent3">
                    <a:lumMod val="25000"/>
                  </a:schemeClr>
                </a:solidFill>
                <a:latin typeface="Segoe UI" panose="020B0502040204020203" pitchFamily="34" charset="0"/>
                <a:cs typeface="Segoe UI" panose="020B0502040204020203" pitchFamily="34" charset="0"/>
              </a:rPr>
              <a:t>Task </a:t>
            </a:r>
          </a:p>
          <a:p>
            <a:pPr algn="just">
              <a:spcBef>
                <a:spcPts val="1400"/>
              </a:spcBef>
            </a:pPr>
            <a:r>
              <a:rPr lang="en-IN" sz="8000" dirty="0">
                <a:solidFill>
                  <a:schemeClr val="tx1"/>
                </a:solidFill>
                <a:latin typeface="Segoe UI" panose="020B0502040204020203" pitchFamily="34" charset="0"/>
                <a:cs typeface="Segoe UI" panose="020B0502040204020203" pitchFamily="34" charset="0"/>
              </a:rPr>
              <a:t>Being in the</a:t>
            </a:r>
            <a:r>
              <a:rPr lang="en-IN" sz="8000" dirty="0">
                <a:solidFill>
                  <a:schemeClr val="tx1"/>
                </a:solidFill>
                <a:effectLst/>
                <a:latin typeface="Segoe UI" panose="020B0502040204020203" pitchFamily="34" charset="0"/>
                <a:cs typeface="Segoe UI" panose="020B0502040204020203" pitchFamily="34" charset="0"/>
              </a:rPr>
              <a:t> HR analyst role in this project build a dashboard which can help the organization in taking data-driven decisions.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6" name="TextBox 5"/>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p:nvPr/>
        </p:nvSpPr>
        <p:spPr>
          <a:xfrm>
            <a:off x="734028" y="705563"/>
            <a:ext cx="10723944" cy="5721288"/>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gn="just">
              <a:lnSpc>
                <a:spcPct val="120000"/>
              </a:lnSpc>
              <a:spcBef>
                <a:spcPts val="1400"/>
              </a:spcBef>
              <a:buNone/>
            </a:pPr>
            <a:r>
              <a:rPr lang="en-US" sz="8800" b="1" dirty="0">
                <a:solidFill>
                  <a:schemeClr val="tx1">
                    <a:lumMod val="95000"/>
                    <a:lumOff val="5000"/>
                  </a:schemeClr>
                </a:solidFill>
                <a:latin typeface="Segoe UI" panose="020B0502040204020203" pitchFamily="34" charset="0"/>
                <a:cs typeface="Segoe UI" panose="020B0502040204020203" pitchFamily="34" charset="0"/>
              </a:rPr>
              <a:t>Executive Summary</a:t>
            </a:r>
          </a:p>
          <a:p>
            <a:pPr algn="just">
              <a:lnSpc>
                <a:spcPct val="120000"/>
              </a:lnSpc>
              <a:spcBef>
                <a:spcPts val="1400"/>
              </a:spcBef>
            </a:pPr>
            <a:r>
              <a:rPr lang="en-US" sz="8800" b="1" dirty="0">
                <a:solidFill>
                  <a:schemeClr val="tx1">
                    <a:lumMod val="95000"/>
                    <a:lumOff val="5000"/>
                  </a:schemeClr>
                </a:solidFill>
                <a:latin typeface="Segoe UI" panose="020B0502040204020203" pitchFamily="34" charset="0"/>
                <a:cs typeface="Segoe UI" panose="020B0502040204020203" pitchFamily="34" charset="0"/>
              </a:rPr>
              <a:t>Data collection methodology: </a:t>
            </a:r>
          </a:p>
          <a:p>
            <a:pPr lvl="1" algn="just">
              <a:lnSpc>
                <a:spcPct val="120000"/>
              </a:lnSpc>
              <a:spcBef>
                <a:spcPts val="1400"/>
              </a:spcBef>
            </a:pPr>
            <a:r>
              <a:rPr lang="en-US" sz="7200" dirty="0">
                <a:solidFill>
                  <a:schemeClr val="tx1">
                    <a:lumMod val="95000"/>
                    <a:lumOff val="5000"/>
                  </a:schemeClr>
                </a:solidFill>
                <a:latin typeface="Segoe UI" panose="020B0502040204020203" pitchFamily="34" charset="0"/>
                <a:cs typeface="Segoe UI" panose="020B0502040204020203" pitchFamily="34" charset="0"/>
              </a:rPr>
              <a:t>Data was collected using the download link provided.</a:t>
            </a:r>
          </a:p>
          <a:p>
            <a:pPr algn="just">
              <a:lnSpc>
                <a:spcPct val="120000"/>
              </a:lnSpc>
              <a:spcBef>
                <a:spcPts val="1400"/>
              </a:spcBef>
            </a:pPr>
            <a:r>
              <a:rPr lang="en-US" sz="8800" b="1" dirty="0">
                <a:solidFill>
                  <a:schemeClr val="tx1">
                    <a:lumMod val="95000"/>
                    <a:lumOff val="5000"/>
                  </a:schemeClr>
                </a:solidFill>
                <a:latin typeface="Segoe UI" panose="020B0502040204020203" pitchFamily="34" charset="0"/>
                <a:cs typeface="Segoe UI" panose="020B0502040204020203" pitchFamily="34" charset="0"/>
              </a:rPr>
              <a:t>Perform data wrangling</a:t>
            </a:r>
          </a:p>
          <a:p>
            <a:pPr lvl="1" algn="just">
              <a:lnSpc>
                <a:spcPct val="120000"/>
              </a:lnSpc>
              <a:spcBef>
                <a:spcPts val="1400"/>
              </a:spcBef>
            </a:pPr>
            <a:r>
              <a:rPr lang="en-US" sz="7200" dirty="0">
                <a:solidFill>
                  <a:schemeClr val="tx1">
                    <a:lumMod val="95000"/>
                    <a:lumOff val="5000"/>
                  </a:schemeClr>
                </a:solidFill>
                <a:latin typeface="Segoe UI" panose="020B0502040204020203" pitchFamily="34" charset="0"/>
                <a:cs typeface="Segoe UI" panose="020B0502040204020203" pitchFamily="34" charset="0"/>
              </a:rPr>
              <a:t>Wrangling done using Sampling data and dealing with Nulls, converting data types and creating of measures using DAX. </a:t>
            </a:r>
          </a:p>
          <a:p>
            <a:pPr marL="269875" lvl="1" indent="-269875" algn="just">
              <a:lnSpc>
                <a:spcPct val="120000"/>
              </a:lnSpc>
              <a:spcBef>
                <a:spcPts val="1400"/>
              </a:spcBef>
            </a:pPr>
            <a:r>
              <a:rPr lang="en-US" sz="8800" b="1" dirty="0">
                <a:solidFill>
                  <a:schemeClr val="tx1">
                    <a:lumMod val="95000"/>
                    <a:lumOff val="5000"/>
                  </a:schemeClr>
                </a:solidFill>
                <a:latin typeface="Segoe UI" panose="020B0502040204020203" pitchFamily="34" charset="0"/>
                <a:cs typeface="Segoe UI" panose="020B0502040204020203" pitchFamily="34" charset="0"/>
              </a:rPr>
              <a:t>Perform exploratory data analysis (EDA) using dashboards </a:t>
            </a:r>
            <a:r>
              <a:rPr lang="en-US" sz="8800" b="1" dirty="0" err="1">
                <a:solidFill>
                  <a:schemeClr val="tx1">
                    <a:lumMod val="95000"/>
                    <a:lumOff val="5000"/>
                  </a:schemeClr>
                </a:solidFill>
                <a:latin typeface="Segoe UI" panose="020B0502040204020203" pitchFamily="34" charset="0"/>
                <a:cs typeface="Segoe UI" panose="020B0502040204020203" pitchFamily="34" charset="0"/>
              </a:rPr>
              <a:t>visualisations</a:t>
            </a:r>
            <a:r>
              <a:rPr lang="en-US" sz="8800" b="1" dirty="0">
                <a:solidFill>
                  <a:schemeClr val="tx1">
                    <a:lumMod val="95000"/>
                    <a:lumOff val="5000"/>
                  </a:schemeClr>
                </a:solidFill>
                <a:latin typeface="Segoe UI" panose="020B0502040204020203" pitchFamily="34" charset="0"/>
                <a:cs typeface="Segoe UI" panose="020B0502040204020203" pitchFamily="34" charset="0"/>
              </a:rPr>
              <a:t>. </a:t>
            </a:r>
          </a:p>
          <a:p>
            <a:pPr algn="just">
              <a:lnSpc>
                <a:spcPct val="120000"/>
              </a:lnSpc>
              <a:spcBef>
                <a:spcPts val="1400"/>
              </a:spcBef>
            </a:pPr>
            <a:r>
              <a:rPr lang="en-US" sz="8800" b="1" dirty="0">
                <a:solidFill>
                  <a:schemeClr val="tx1">
                    <a:lumMod val="95000"/>
                    <a:lumOff val="5000"/>
                  </a:schemeClr>
                </a:solidFill>
                <a:latin typeface="Segoe UI" panose="020B0502040204020203" pitchFamily="34" charset="0"/>
                <a:cs typeface="Segoe UI" panose="020B0502040204020203" pitchFamily="34" charset="0"/>
              </a:rPr>
              <a:t>Perform analysis of factors affecting attrition and make recommendations / suggestions </a:t>
            </a:r>
          </a:p>
          <a:p>
            <a:pPr lvl="1" algn="just">
              <a:lnSpc>
                <a:spcPct val="120000"/>
              </a:lnSpc>
              <a:spcBef>
                <a:spcPts val="1400"/>
              </a:spcBef>
            </a:pPr>
            <a:r>
              <a:rPr lang="en-US" sz="7200" dirty="0">
                <a:solidFill>
                  <a:schemeClr val="tx1">
                    <a:lumMod val="95000"/>
                    <a:lumOff val="5000"/>
                  </a:schemeClr>
                </a:solidFill>
                <a:latin typeface="Segoe UI" panose="020B0502040204020203" pitchFamily="34" charset="0"/>
                <a:cs typeface="Segoe UI" panose="020B0502040204020203" pitchFamily="34" charset="0"/>
              </a:rPr>
              <a:t>By preparing dashboards, </a:t>
            </a:r>
            <a:r>
              <a:rPr lang="en-US" sz="7200" dirty="0" err="1">
                <a:solidFill>
                  <a:schemeClr val="tx1">
                    <a:lumMod val="95000"/>
                    <a:lumOff val="5000"/>
                  </a:schemeClr>
                </a:solidFill>
                <a:latin typeface="Segoe UI" panose="020B0502040204020203" pitchFamily="34" charset="0"/>
                <a:cs typeface="Segoe UI" panose="020B0502040204020203" pitchFamily="34" charset="0"/>
              </a:rPr>
              <a:t>categorising</a:t>
            </a:r>
            <a:r>
              <a:rPr lang="en-US" sz="7200" dirty="0">
                <a:solidFill>
                  <a:schemeClr val="tx1">
                    <a:lumMod val="95000"/>
                    <a:lumOff val="5000"/>
                  </a:schemeClr>
                </a:solidFill>
                <a:latin typeface="Segoe UI" panose="020B0502040204020203" pitchFamily="34" charset="0"/>
                <a:cs typeface="Segoe UI" panose="020B0502040204020203" pitchFamily="34" charset="0"/>
              </a:rPr>
              <a:t> the </a:t>
            </a:r>
            <a:r>
              <a:rPr lang="en-US" sz="7200" dirty="0" err="1">
                <a:solidFill>
                  <a:schemeClr val="tx1">
                    <a:lumMod val="95000"/>
                    <a:lumOff val="5000"/>
                  </a:schemeClr>
                </a:solidFill>
                <a:latin typeface="Segoe UI" panose="020B0502040204020203" pitchFamily="34" charset="0"/>
                <a:cs typeface="Segoe UI" panose="020B0502040204020203" pitchFamily="34" charset="0"/>
              </a:rPr>
              <a:t>visualisations</a:t>
            </a:r>
            <a:r>
              <a:rPr lang="en-US" sz="7200" dirty="0">
                <a:solidFill>
                  <a:schemeClr val="tx1">
                    <a:lumMod val="95000"/>
                    <a:lumOff val="5000"/>
                  </a:schemeClr>
                </a:solidFill>
                <a:latin typeface="Segoe UI" panose="020B0502040204020203" pitchFamily="34" charset="0"/>
                <a:cs typeface="Segoe UI" panose="020B0502040204020203" pitchFamily="34" charset="0"/>
              </a:rPr>
              <a:t> under four major heads viz. classification as per gender, job role etc. and based on non-controllable / controllable parameters, recommendations / suggestions are made</a:t>
            </a:r>
            <a:r>
              <a:rPr lang="en-IN" sz="7200" dirty="0">
                <a:solidFill>
                  <a:schemeClr val="tx1">
                    <a:lumMod val="95000"/>
                    <a:lumOff val="5000"/>
                  </a:schemeClr>
                </a:solidFill>
                <a:latin typeface="Segoe UI" panose="020B0502040204020203" pitchFamily="34" charset="0"/>
                <a:cs typeface="Segoe UI" panose="020B0502040204020203" pitchFamily="34" charset="0"/>
              </a:rPr>
              <a:t> to help the organization in taking data-driven decisions.</a:t>
            </a:r>
            <a:endParaRPr lang="en-US" sz="7200" dirty="0">
              <a:solidFill>
                <a:schemeClr val="tx1">
                  <a:lumMod val="95000"/>
                  <a:lumOff val="5000"/>
                </a:schemeClr>
              </a:solidFill>
              <a:latin typeface="Abadi"/>
            </a:endParaRPr>
          </a:p>
          <a:p>
            <a:pPr marL="0" indent="0">
              <a:lnSpc>
                <a:spcPct val="120000"/>
              </a:lnSpc>
              <a:spcBef>
                <a:spcPts val="1400"/>
              </a:spcBef>
              <a:buNone/>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283377"/>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8B7558D4-C7ED-596D-EB06-47D3FECB0C95}"/>
                  </a:ext>
                </a:extLst>
              </p14:cNvPr>
              <p14:cNvContentPartPr/>
              <p14:nvPr/>
            </p14:nvContentPartPr>
            <p14:xfrm>
              <a:off x="-711322" y="4691901"/>
              <a:ext cx="360" cy="360"/>
            </p14:xfrm>
          </p:contentPart>
        </mc:Choice>
        <mc:Fallback xmlns="">
          <p:pic>
            <p:nvPicPr>
              <p:cNvPr id="2" name="Ink 1">
                <a:extLst>
                  <a:ext uri="{FF2B5EF4-FFF2-40B4-BE49-F238E27FC236}">
                    <a16:creationId xmlns:a16="http://schemas.microsoft.com/office/drawing/2014/main" id="{8B7558D4-C7ED-596D-EB06-47D3FECB0C95}"/>
                  </a:ext>
                </a:extLst>
              </p:cNvPr>
              <p:cNvPicPr/>
              <p:nvPr/>
            </p:nvPicPr>
            <p:blipFill>
              <a:blip r:embed="rId4"/>
              <a:stretch>
                <a:fillRect/>
              </a:stretch>
            </p:blipFill>
            <p:spPr>
              <a:xfrm>
                <a:off x="-720322" y="4683261"/>
                <a:ext cx="18000" cy="18000"/>
              </a:xfrm>
              <a:prstGeom prst="rect">
                <a:avLst/>
              </a:prstGeom>
            </p:spPr>
          </p:pic>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4294967295"/>
          </p:nvPr>
        </p:nvSpPr>
        <p:spPr>
          <a:xfrm>
            <a:off x="645355" y="1654969"/>
            <a:ext cx="10901289" cy="4069296"/>
          </a:xfrm>
          <a:prstGeom prst="rect">
            <a:avLst/>
          </a:prstGeom>
        </p:spPr>
        <p:txBody>
          <a:bodyPr/>
          <a:lstStyle/>
          <a:p>
            <a:pPr marL="0" lvl="1" indent="-269875" algn="just">
              <a:lnSpc>
                <a:spcPct val="120000"/>
              </a:lnSpc>
              <a:spcBef>
                <a:spcPts val="1400"/>
              </a:spcBef>
            </a:pPr>
            <a:r>
              <a:rPr lang="en-US" sz="2800" dirty="0"/>
              <a:t>   </a:t>
            </a:r>
            <a:r>
              <a:rPr lang="en-US" sz="2800" dirty="0">
                <a:latin typeface="Segoe UI" panose="020B0502040204020203" pitchFamily="34" charset="0"/>
                <a:cs typeface="Segoe UI" panose="020B0502040204020203" pitchFamily="34" charset="0"/>
              </a:rPr>
              <a:t> </a:t>
            </a:r>
            <a:r>
              <a:rPr lang="en-US" dirty="0">
                <a:latin typeface="Segoe UI" panose="020B0502040204020203" pitchFamily="34" charset="0"/>
                <a:cs typeface="Segoe UI" panose="020B0502040204020203" pitchFamily="34" charset="0"/>
              </a:rPr>
              <a:t>Data was collected using the download link provided.</a:t>
            </a:r>
          </a:p>
          <a:p>
            <a:pPr marL="0" lvl="1" indent="-269875" algn="just">
              <a:lnSpc>
                <a:spcPct val="120000"/>
              </a:lnSpc>
              <a:spcBef>
                <a:spcPts val="1400"/>
              </a:spcBef>
            </a:pPr>
            <a:endParaRPr lang="en-US" sz="800" dirty="0">
              <a:latin typeface="Segoe UI" panose="020B0502040204020203" pitchFamily="34" charset="0"/>
              <a:cs typeface="Segoe UI" panose="020B0502040204020203" pitchFamily="34" charset="0"/>
            </a:endParaRPr>
          </a:p>
          <a:p>
            <a:pPr marL="571500" indent="-571500" algn="just">
              <a:buFont typeface="Arial" panose="020B0604020202020204" pitchFamily="34" charset="0"/>
              <a:buChar char="•"/>
            </a:pPr>
            <a:r>
              <a:rPr lang="en-IN" sz="2400" dirty="0">
                <a:latin typeface="Segoe UI" panose="020B0502040204020203" pitchFamily="34" charset="0"/>
                <a:cs typeface="Segoe UI" panose="020B0502040204020203" pitchFamily="34" charset="0"/>
              </a:rPr>
              <a:t>Inspecting Data: Check the types and initial content.</a:t>
            </a:r>
          </a:p>
          <a:p>
            <a:pPr marL="571500" indent="-571500" algn="just">
              <a:buFont typeface="Arial" panose="020B0604020202020204" pitchFamily="34" charset="0"/>
              <a:buChar char="•"/>
            </a:pPr>
            <a:endParaRPr lang="en-IN" sz="800" dirty="0">
              <a:latin typeface="Segoe UI" panose="020B0502040204020203" pitchFamily="34" charset="0"/>
              <a:cs typeface="Segoe UI" panose="020B0502040204020203" pitchFamily="34" charset="0"/>
            </a:endParaRPr>
          </a:p>
          <a:p>
            <a:pPr marL="571500" indent="-571500" algn="just"/>
            <a:r>
              <a:rPr lang="en-US" sz="2400" dirty="0">
                <a:latin typeface="Segoe UI" panose="020B0502040204020203" pitchFamily="34" charset="0"/>
                <a:cs typeface="Segoe UI" panose="020B0502040204020203" pitchFamily="34" charset="0"/>
              </a:rPr>
              <a:t>Wrangling done using Sampling data and dealing with Nulls.</a:t>
            </a:r>
          </a:p>
          <a:p>
            <a:pPr marL="571500" indent="-571500" algn="just"/>
            <a:endParaRPr lang="en-IN" sz="800" dirty="0">
              <a:latin typeface="Segoe UI" panose="020B0502040204020203" pitchFamily="34" charset="0"/>
              <a:cs typeface="Segoe UI" panose="020B0502040204020203" pitchFamily="34" charset="0"/>
            </a:endParaRPr>
          </a:p>
          <a:p>
            <a:pPr marL="571500" indent="-571500" algn="just"/>
            <a:r>
              <a:rPr lang="en-IN" sz="2400" dirty="0">
                <a:latin typeface="Segoe UI" panose="020B0502040204020203" pitchFamily="34" charset="0"/>
                <a:cs typeface="Segoe UI" panose="020B0502040204020203" pitchFamily="34" charset="0"/>
              </a:rPr>
              <a:t>Data Type Conversion: Convert fields to the appropriate types.</a:t>
            </a:r>
          </a:p>
          <a:p>
            <a:pPr marL="571500" indent="-571500" algn="just"/>
            <a:endParaRPr lang="en-IN" sz="800" dirty="0">
              <a:latin typeface="Segoe UI" panose="020B0502040204020203" pitchFamily="34" charset="0"/>
              <a:cs typeface="Segoe UI" panose="020B0502040204020203" pitchFamily="34" charset="0"/>
            </a:endParaRPr>
          </a:p>
          <a:p>
            <a:pPr marL="571500" indent="-571500" algn="just">
              <a:buFont typeface="Arial" panose="020B0604020202020204" pitchFamily="34" charset="0"/>
              <a:buChar char="•"/>
            </a:pPr>
            <a:r>
              <a:rPr lang="en-IN" sz="2400" dirty="0">
                <a:latin typeface="Segoe UI" panose="020B0502040204020203" pitchFamily="34" charset="0"/>
                <a:cs typeface="Segoe UI" panose="020B0502040204020203" pitchFamily="34" charset="0"/>
              </a:rPr>
              <a:t>Aggregating Data: Create measures using DAX for calculating attrition-rate.</a:t>
            </a: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and its Presentation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4294967295"/>
          </p:nvPr>
        </p:nvSpPr>
        <p:spPr>
          <a:xfrm>
            <a:off x="617611" y="705312"/>
            <a:ext cx="10840361" cy="5721899"/>
          </a:xfrm>
          <a:prstGeom prst="rect">
            <a:avLst/>
          </a:prstGeom>
        </p:spPr>
        <p:txBody>
          <a:bodyPr lIns="91440" tIns="45720" rIns="91440" bIns="45720" anchor="t"/>
          <a:lstStyle/>
          <a:p>
            <a:pPr algn="just" rtl="0" fontAlgn="base">
              <a:buFont typeface="Arial" panose="020B0604020202020204" pitchFamily="34" charset="0"/>
              <a:buChar char="•"/>
            </a:pPr>
            <a:endParaRPr lang="en-IN" sz="1000" b="1" dirty="0">
              <a:solidFill>
                <a:srgbClr val="000000"/>
              </a:solidFill>
              <a:latin typeface="SegoeUI"/>
            </a:endParaRPr>
          </a:p>
          <a:p>
            <a:pPr algn="just" rtl="0" fontAlgn="base">
              <a:buFont typeface="Arial" panose="020B0604020202020204" pitchFamily="34" charset="0"/>
              <a:buChar char="•"/>
            </a:pPr>
            <a:r>
              <a:rPr lang="en-IN" sz="1800" b="1" dirty="0">
                <a:solidFill>
                  <a:srgbClr val="000000"/>
                </a:solidFill>
                <a:latin typeface="SegoeUI"/>
              </a:rPr>
              <a:t>Bar</a:t>
            </a:r>
            <a:r>
              <a:rPr lang="en-IN" sz="1800" b="1" i="0" u="none" strike="noStrike" dirty="0">
                <a:solidFill>
                  <a:srgbClr val="000000"/>
                </a:solidFill>
                <a:effectLst/>
                <a:latin typeface="SegoeUI"/>
              </a:rPr>
              <a:t> Graphs</a:t>
            </a:r>
            <a:r>
              <a:rPr lang="en-IN" sz="1800" b="0" i="0" u="none" strike="noStrike" dirty="0">
                <a:solidFill>
                  <a:srgbClr val="000000"/>
                </a:solidFill>
                <a:effectLst/>
                <a:latin typeface="SegoeUI"/>
              </a:rPr>
              <a:t>: </a:t>
            </a:r>
            <a:r>
              <a:rPr lang="en-IN" sz="1800" b="0" i="0" dirty="0">
                <a:solidFill>
                  <a:srgbClr val="000000"/>
                </a:solidFill>
                <a:effectLst/>
                <a:latin typeface="SegoeUI"/>
              </a:rPr>
              <a:t>​</a:t>
            </a:r>
          </a:p>
          <a:p>
            <a:pPr algn="just" rtl="0" fontAlgn="base">
              <a:buFont typeface="Arial" panose="020B0604020202020204" pitchFamily="34" charset="0"/>
              <a:buChar char="•"/>
            </a:pPr>
            <a:endParaRPr lang="en-IN" sz="1000" b="0" i="0" dirty="0">
              <a:solidFill>
                <a:srgbClr val="000000"/>
              </a:solidFill>
              <a:effectLst/>
              <a:latin typeface="Arial" panose="020B0604020202020204" pitchFamily="34" charset="0"/>
            </a:endParaRPr>
          </a:p>
          <a:p>
            <a:pPr algn="just" rtl="0" fontAlgn="base">
              <a:buFont typeface="Arial" panose="020B0604020202020204" pitchFamily="34" charset="0"/>
              <a:buChar char="•"/>
            </a:pPr>
            <a:r>
              <a:rPr lang="en-IN" sz="1800" b="1" i="0" dirty="0">
                <a:solidFill>
                  <a:srgbClr val="000000"/>
                </a:solidFill>
                <a:effectLst/>
                <a:latin typeface="SegoeUI"/>
              </a:rPr>
              <a:t>Attrition by Gender</a:t>
            </a:r>
            <a:endParaRPr lang="en-US" sz="1800" b="0" i="0" dirty="0">
              <a:solidFill>
                <a:srgbClr val="000000"/>
              </a:solidFill>
              <a:effectLst/>
              <a:latin typeface="Arial" panose="020B0604020202020204" pitchFamily="34" charset="0"/>
            </a:endParaRPr>
          </a:p>
          <a:p>
            <a:pPr algn="just" rtl="0" fontAlgn="base"/>
            <a:r>
              <a:rPr lang="en-IN" sz="1800" b="0" i="0" u="none" strike="noStrike" dirty="0">
                <a:solidFill>
                  <a:srgbClr val="000000"/>
                </a:solidFill>
                <a:effectLst/>
                <a:latin typeface="SegoeUI"/>
              </a:rPr>
              <a:t>&gt;&gt; After plotting the graph, we observed that </a:t>
            </a:r>
            <a:r>
              <a:rPr lang="en-IN" sz="1800" dirty="0">
                <a:solidFill>
                  <a:srgbClr val="000000"/>
                </a:solidFill>
                <a:latin typeface="SegoeUI"/>
              </a:rPr>
              <a:t>number-wise the attrition is higher in males (430) than in females (265). </a:t>
            </a:r>
          </a:p>
          <a:p>
            <a:pPr algn="just" rtl="0" fontAlgn="base"/>
            <a:r>
              <a:rPr lang="en-IN" sz="1800" dirty="0">
                <a:solidFill>
                  <a:srgbClr val="000000"/>
                </a:solidFill>
                <a:latin typeface="SegoeUI"/>
              </a:rPr>
              <a:t>To understand whether the attrition-rate gender-wise also follows the same trend, we calculated the attrition-rate gender-wise and found that the attrition-rate is higher in males (17%) than in females (15%)</a:t>
            </a:r>
          </a:p>
          <a:p>
            <a:pPr algn="just" rtl="0" fontAlgn="base">
              <a:buFont typeface="Arial" panose="020B0604020202020204" pitchFamily="34" charset="0"/>
              <a:buChar char="•"/>
            </a:pPr>
            <a:endParaRPr lang="en-US" sz="1000" b="1" dirty="0">
              <a:solidFill>
                <a:srgbClr val="000000"/>
              </a:solidFill>
              <a:latin typeface="SegoeUI"/>
            </a:endParaRPr>
          </a:p>
          <a:p>
            <a:pPr algn="just" rtl="0" fontAlgn="base">
              <a:buFont typeface="Arial" panose="020B0604020202020204" pitchFamily="34" charset="0"/>
              <a:buChar char="•"/>
            </a:pPr>
            <a:r>
              <a:rPr lang="en-US" sz="1800" b="1" dirty="0">
                <a:solidFill>
                  <a:srgbClr val="000000"/>
                </a:solidFill>
                <a:latin typeface="SegoeUI"/>
              </a:rPr>
              <a:t>Attrition by Department</a:t>
            </a:r>
            <a:endParaRPr lang="en-US" sz="1800" b="0" i="0" dirty="0">
              <a:solidFill>
                <a:srgbClr val="000000"/>
              </a:solidFill>
              <a:effectLst/>
              <a:latin typeface="Arial" panose="020B0604020202020204" pitchFamily="34" charset="0"/>
            </a:endParaRPr>
          </a:p>
          <a:p>
            <a:pPr algn="just" rtl="0" fontAlgn="base"/>
            <a:r>
              <a:rPr lang="en-IN" sz="1800" b="0" i="0" u="none" strike="noStrike" dirty="0">
                <a:solidFill>
                  <a:srgbClr val="000000"/>
                </a:solidFill>
                <a:effectLst/>
                <a:latin typeface="SegoeUI"/>
              </a:rPr>
              <a:t>&gt;&gt; After plotting the graph, we observed that </a:t>
            </a:r>
            <a:r>
              <a:rPr lang="en-IN" sz="1800" dirty="0">
                <a:solidFill>
                  <a:srgbClr val="000000"/>
                </a:solidFill>
                <a:latin typeface="SegoeUI"/>
              </a:rPr>
              <a:t>number-wise the attrition is highest in Research &amp; Dev. </a:t>
            </a:r>
            <a:r>
              <a:rPr lang="en-IN" sz="1800" dirty="0" err="1">
                <a:solidFill>
                  <a:srgbClr val="000000"/>
                </a:solidFill>
                <a:latin typeface="SegoeUI"/>
              </a:rPr>
              <a:t>deptt</a:t>
            </a:r>
            <a:r>
              <a:rPr lang="en-IN" sz="1800" dirty="0">
                <a:solidFill>
                  <a:srgbClr val="000000"/>
                </a:solidFill>
                <a:latin typeface="SegoeUI"/>
              </a:rPr>
              <a:t>. (443) followed by Sales </a:t>
            </a:r>
            <a:r>
              <a:rPr lang="en-IN" sz="1800" dirty="0" err="1">
                <a:solidFill>
                  <a:srgbClr val="000000"/>
                </a:solidFill>
                <a:latin typeface="SegoeUI"/>
              </a:rPr>
              <a:t>deptt</a:t>
            </a:r>
            <a:r>
              <a:rPr lang="en-IN" sz="1800" dirty="0">
                <a:solidFill>
                  <a:srgbClr val="000000"/>
                </a:solidFill>
                <a:latin typeface="SegoeUI"/>
              </a:rPr>
              <a:t>. (198) and then by HR (54). </a:t>
            </a:r>
          </a:p>
          <a:p>
            <a:pPr algn="just" rtl="0" fontAlgn="base"/>
            <a:r>
              <a:rPr lang="en-IN" sz="1800" dirty="0">
                <a:solidFill>
                  <a:srgbClr val="000000"/>
                </a:solidFill>
                <a:latin typeface="SegoeUI"/>
              </a:rPr>
              <a:t>To understand whether the attrition-rate department-wise also follows the same trend, we calculated the attrition-rate department-wise and found that the attrition-rate is highest in HR (29%) followed by Research &amp; Dev </a:t>
            </a:r>
            <a:r>
              <a:rPr lang="en-IN" sz="1800" dirty="0" err="1">
                <a:solidFill>
                  <a:srgbClr val="000000"/>
                </a:solidFill>
                <a:latin typeface="SegoeUI"/>
              </a:rPr>
              <a:t>deptt</a:t>
            </a:r>
            <a:r>
              <a:rPr lang="en-IN" sz="1800" dirty="0">
                <a:solidFill>
                  <a:srgbClr val="000000"/>
                </a:solidFill>
                <a:latin typeface="SegoeUI"/>
              </a:rPr>
              <a:t>. (16%) and then by Sales </a:t>
            </a:r>
            <a:r>
              <a:rPr lang="en-IN" sz="1800" dirty="0" err="1">
                <a:solidFill>
                  <a:srgbClr val="000000"/>
                </a:solidFill>
                <a:latin typeface="SegoeUI"/>
              </a:rPr>
              <a:t>deptt</a:t>
            </a:r>
            <a:r>
              <a:rPr lang="en-IN" sz="1800" dirty="0">
                <a:solidFill>
                  <a:srgbClr val="000000"/>
                </a:solidFill>
                <a:latin typeface="SegoeUI"/>
              </a:rPr>
              <a:t>. (15%). The higher percentage in HR needs further analysis as it is observed that in HR the number of attrition under Job Role ‘Sales Executive’ is 23 of the total of 54 attritions. Either there is error in department.-wise, classification as we also find HR Job-Role in other departments as well or the Job Role needs to be focussed upon to understand the reasons.</a:t>
            </a:r>
          </a:p>
          <a:p>
            <a:pPr algn="just" rtl="0" fontAlgn="base"/>
            <a:endParaRPr lang="en-IN" sz="1600" b="0" i="0" u="none" strike="noStrike" dirty="0">
              <a:solidFill>
                <a:srgbClr val="000000"/>
              </a:solidFill>
              <a:effectLst/>
              <a:latin typeface="SegoeUI"/>
            </a:endParaRPr>
          </a:p>
        </p:txBody>
      </p:sp>
      <p:sp>
        <p:nvSpPr>
          <p:cNvPr id="3" name="Title 1"/>
          <p:cNvSpPr txBox="1"/>
          <p:nvPr/>
        </p:nvSpPr>
        <p:spPr>
          <a:xfrm>
            <a:off x="617611" y="156264"/>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Classification on Major Parameters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D6134-A822-8F0E-2D52-B653065B3A7D}"/>
              </a:ext>
            </a:extLst>
          </p:cNvPr>
          <p:cNvSpPr>
            <a:spLocks noGrp="1"/>
          </p:cNvSpPr>
          <p:nvPr>
            <p:ph type="title"/>
          </p:nvPr>
        </p:nvSpPr>
        <p:spPr>
          <a:xfrm>
            <a:off x="647131" y="365125"/>
            <a:ext cx="11076295" cy="412797"/>
          </a:xfrm>
        </p:spPr>
        <p:txBody>
          <a:bodyPr/>
          <a:lstStyle/>
          <a:p>
            <a:r>
              <a:rPr lang="en-US" sz="2700" dirty="0">
                <a:solidFill>
                  <a:srgbClr val="0B49CB"/>
                </a:solidFill>
                <a:latin typeface="Abadi"/>
              </a:rPr>
              <a:t>EDA with Data Visualization – Classification on Major Parameters- </a:t>
            </a:r>
            <a:r>
              <a:rPr lang="en-US" sz="2700" dirty="0" err="1">
                <a:solidFill>
                  <a:srgbClr val="0B49CB"/>
                </a:solidFill>
                <a:latin typeface="Abadi"/>
              </a:rPr>
              <a:t>contd</a:t>
            </a:r>
            <a:r>
              <a:rPr lang="en-US" sz="2700" dirty="0">
                <a:solidFill>
                  <a:srgbClr val="0B49CB"/>
                </a:solidFill>
                <a:latin typeface="Abadi"/>
              </a:rPr>
              <a:t>/-</a:t>
            </a:r>
            <a:br>
              <a:rPr lang="en-US" dirty="0">
                <a:solidFill>
                  <a:srgbClr val="0B49CB"/>
                </a:solidFill>
                <a:latin typeface="Abadi"/>
              </a:rPr>
            </a:br>
            <a:endParaRPr lang="en-US" dirty="0"/>
          </a:p>
        </p:txBody>
      </p:sp>
      <p:sp>
        <p:nvSpPr>
          <p:cNvPr id="3" name="Content Placeholder 2">
            <a:extLst>
              <a:ext uri="{FF2B5EF4-FFF2-40B4-BE49-F238E27FC236}">
                <a16:creationId xmlns:a16="http://schemas.microsoft.com/office/drawing/2014/main" id="{E50E13DB-7030-6F39-BD49-5F61F8A27584}"/>
              </a:ext>
            </a:extLst>
          </p:cNvPr>
          <p:cNvSpPr>
            <a:spLocks noGrp="1"/>
          </p:cNvSpPr>
          <p:nvPr>
            <p:ph idx="1"/>
          </p:nvPr>
        </p:nvSpPr>
        <p:spPr>
          <a:xfrm>
            <a:off x="647132" y="777921"/>
            <a:ext cx="11240068" cy="5199797"/>
          </a:xfrm>
        </p:spPr>
        <p:txBody>
          <a:bodyPr/>
          <a:lstStyle/>
          <a:p>
            <a:pPr algn="just" rtl="0" fontAlgn="base">
              <a:buFont typeface="Arial" panose="020B0604020202020204" pitchFamily="34" charset="0"/>
              <a:buChar char="•"/>
            </a:pPr>
            <a:r>
              <a:rPr lang="en-IN" sz="1600" b="1" dirty="0">
                <a:solidFill>
                  <a:srgbClr val="000000"/>
                </a:solidFill>
                <a:latin typeface="Segoe UI" panose="020B0502040204020203" pitchFamily="34" charset="0"/>
                <a:cs typeface="Segoe UI" panose="020B0502040204020203" pitchFamily="34" charset="0"/>
              </a:rPr>
              <a:t>Bar</a:t>
            </a:r>
            <a:r>
              <a:rPr lang="en-IN" sz="1600" b="1" i="0" u="none" strike="noStrike" dirty="0">
                <a:solidFill>
                  <a:srgbClr val="000000"/>
                </a:solidFill>
                <a:effectLst/>
                <a:latin typeface="Segoe UI" panose="020B0502040204020203" pitchFamily="34" charset="0"/>
                <a:cs typeface="Segoe UI" panose="020B0502040204020203" pitchFamily="34" charset="0"/>
              </a:rPr>
              <a:t> Graphs</a:t>
            </a:r>
            <a:r>
              <a:rPr lang="en-IN" sz="1600" b="0" i="0" u="none" strike="noStrike" dirty="0">
                <a:solidFill>
                  <a:srgbClr val="000000"/>
                </a:solidFill>
                <a:effectLst/>
                <a:latin typeface="Segoe UI" panose="020B0502040204020203" pitchFamily="34" charset="0"/>
                <a:cs typeface="Segoe UI" panose="020B0502040204020203" pitchFamily="34" charset="0"/>
              </a:rPr>
              <a:t>: </a:t>
            </a:r>
            <a:r>
              <a:rPr lang="en-IN" sz="1600" b="0" i="0" dirty="0">
                <a:solidFill>
                  <a:srgbClr val="000000"/>
                </a:solidFill>
                <a:effectLst/>
                <a:latin typeface="Segoe UI" panose="020B0502040204020203" pitchFamily="34" charset="0"/>
                <a:cs typeface="Segoe UI" panose="020B0502040204020203" pitchFamily="34" charset="0"/>
              </a:rPr>
              <a:t>​</a:t>
            </a:r>
          </a:p>
          <a:p>
            <a:pPr algn="just" fontAlgn="base"/>
            <a:r>
              <a:rPr lang="en-US" sz="1600" b="1" dirty="0">
                <a:solidFill>
                  <a:srgbClr val="000000"/>
                </a:solidFill>
                <a:latin typeface="Segoe UI" panose="020B0502040204020203" pitchFamily="34" charset="0"/>
                <a:cs typeface="Segoe UI" panose="020B0502040204020203" pitchFamily="34" charset="0"/>
              </a:rPr>
              <a:t>Attrition by Job-Role</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highest in the ‘Sales Executive’ Job-Role (162) followed by Research Scientist (158) then by Laboratory Technician (122), Healthcare Representative (55), Research Director (54), Manufacturing Director (48), Manager (39), Sales Representative (36) and Human Resources (21) in descending order.. </a:t>
            </a:r>
          </a:p>
          <a:p>
            <a:pPr algn="just" fontAlgn="base"/>
            <a:r>
              <a:rPr lang="en-IN" sz="1600" dirty="0">
                <a:solidFill>
                  <a:srgbClr val="000000"/>
                </a:solidFill>
                <a:latin typeface="Segoe UI" panose="020B0502040204020203" pitchFamily="34" charset="0"/>
                <a:cs typeface="Segoe UI" panose="020B0502040204020203" pitchFamily="34" charset="0"/>
              </a:rPr>
              <a:t>To understand whether the attrition-rate job-role-wise also follows the same trend, we calculated the attrition-rate job-role-wise and found that the attrition-rate is highest in the ‘Research Director’ Job-Role (23%) followed by Research Scientist (18%) then by Sales Executive (17%), Laboratory Technician (16%), Healthcare Representative (15%), Sales Representative (15%), Human Resources (14%), Manager (13%) and Manufacturing Director (11%) in descending order. When it comes to percentage-wise attrition the change in order is noticeable as far as the ‘Research Director’ Job-Role is concerned and it needs to be focussed upon.</a:t>
            </a:r>
          </a:p>
          <a:p>
            <a:pPr algn="just" fontAlgn="base"/>
            <a:r>
              <a:rPr lang="en-US" sz="1600" b="1" dirty="0">
                <a:solidFill>
                  <a:srgbClr val="000000"/>
                </a:solidFill>
                <a:latin typeface="Segoe UI" panose="020B0502040204020203" pitchFamily="34" charset="0"/>
                <a:cs typeface="Segoe UI" panose="020B0502040204020203" pitchFamily="34" charset="0"/>
              </a:rPr>
              <a:t>Attrition by Monthly-Income-Range</a:t>
            </a:r>
            <a:endParaRPr lang="en-US" sz="1600" b="0" i="0" dirty="0">
              <a:solidFill>
                <a:srgbClr val="000000"/>
              </a:solidFill>
              <a:effectLst/>
              <a:latin typeface="Segoe UI" panose="020B0502040204020203" pitchFamily="34" charset="0"/>
              <a:cs typeface="Segoe UI" panose="020B0502040204020203" pitchFamily="34" charset="0"/>
            </a:endParaRPr>
          </a:p>
          <a:p>
            <a:pPr algn="just" fontAlgn="base"/>
            <a:r>
              <a:rPr lang="en-IN" sz="1600" b="0" i="0" u="none" strike="noStrike" dirty="0">
                <a:solidFill>
                  <a:srgbClr val="000000"/>
                </a:solidFill>
                <a:effectLst/>
                <a:latin typeface="Segoe UI" panose="020B0502040204020203" pitchFamily="34" charset="0"/>
                <a:cs typeface="Segoe UI" panose="020B0502040204020203" pitchFamily="34" charset="0"/>
              </a:rPr>
              <a:t>&gt;&gt; After plotting the graph, we observed that </a:t>
            </a:r>
            <a:r>
              <a:rPr lang="en-IN" sz="1600" dirty="0">
                <a:solidFill>
                  <a:srgbClr val="000000"/>
                </a:solidFill>
                <a:latin typeface="Segoe UI" panose="020B0502040204020203" pitchFamily="34" charset="0"/>
                <a:cs typeface="Segoe UI" panose="020B0502040204020203" pitchFamily="34" charset="0"/>
              </a:rPr>
              <a:t>number-wise the attrition is highest in the income range ‘25000 to 39999’ (158) followed by ‘40000 to 54999’ (148) then by ‘55000 to 69999’ (108), ‘10000 to 24999’ (103), ’145000 and more’ (58), ‘70000 to 84999’ (38), ‘100000 to 114999’ (34), ‘85000 to 99999’ (27), ‘130000 to 144999’ (18) and ‘115000 to 129999’ (3).</a:t>
            </a:r>
          </a:p>
          <a:p>
            <a:pPr algn="just" fontAlgn="base"/>
            <a:r>
              <a:rPr lang="en-IN" sz="1600" dirty="0">
                <a:solidFill>
                  <a:srgbClr val="000000"/>
                </a:solidFill>
                <a:latin typeface="Segoe UI" panose="020B0502040204020203" pitchFamily="34" charset="0"/>
                <a:cs typeface="Segoe UI" panose="020B0502040204020203" pitchFamily="34" charset="0"/>
              </a:rPr>
              <a:t> To understand whether the attrition-rate income-range-wise also follows the same trend, we calculated the attrition rate income-range-wise and found that the attrition-rate is highest in the income range ‘25000 to 39999’ (79%) followed by ‘40000 to 54999’ (74%) then by ‘55000 to 69999’ (54%), ‘10000 to 24999’ (52%), ’145000 and more’ (29%), ‘70000 to 84999’ (19%), ‘100000 to 114999’ (17%), ‘85000 to 99999’ (14%), ‘130000 to 144999’ (9%) and ‘115000 to 129999’ (2%).</a:t>
            </a:r>
          </a:p>
          <a:p>
            <a:endParaRPr lang="en-US" dirty="0"/>
          </a:p>
        </p:txBody>
      </p:sp>
      <p:sp>
        <p:nvSpPr>
          <p:cNvPr id="4" name="Slide Number Placeholder 3">
            <a:extLst>
              <a:ext uri="{FF2B5EF4-FFF2-40B4-BE49-F238E27FC236}">
                <a16:creationId xmlns:a16="http://schemas.microsoft.com/office/drawing/2014/main" id="{CBDF94BF-4C7A-0B2A-F164-A82609D4E0CC}"/>
              </a:ext>
            </a:extLst>
          </p:cNvPr>
          <p:cNvSpPr>
            <a:spLocks noGrp="1"/>
          </p:cNvSpPr>
          <p:nvPr>
            <p:ph type="sldNum" sz="quarter" idx="12"/>
          </p:nvPr>
        </p:nvSpPr>
        <p:spPr/>
        <p:txBody>
          <a:bodyPr/>
          <a:lstStyle/>
          <a:p>
            <a:fld id="{A190C97C-0095-2443-AC12-FA4CBA4ACD4D}" type="slidenum">
              <a:rPr lang="en-US" smtClean="0"/>
              <a:t>9</a:t>
            </a:fld>
            <a:endParaRPr lang="en-US"/>
          </a:p>
        </p:txBody>
      </p:sp>
    </p:spTree>
    <p:extLst>
      <p:ext uri="{BB962C8B-B14F-4D97-AF65-F5344CB8AC3E}">
        <p14:creationId xmlns:p14="http://schemas.microsoft.com/office/powerpoint/2010/main" val="14601937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34370</TotalTime>
  <Words>3884</Words>
  <Application>Microsoft Macintosh PowerPoint</Application>
  <PresentationFormat>Widescreen</PresentationFormat>
  <Paragraphs>187</Paragraphs>
  <Slides>26</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Abadi</vt:lpstr>
      <vt:lpstr>Arial</vt:lpstr>
      <vt:lpstr>Calibri</vt:lpstr>
      <vt:lpstr>Open Sans</vt:lpstr>
      <vt:lpstr>Segoe UI</vt:lpstr>
      <vt:lpstr>SegoeUI</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EDA with Data Visualization – Classification on Major Parameters- contd/- </vt:lpstr>
      <vt:lpstr>EDA with Data Visualization – Non-controllable Parameters</vt:lpstr>
      <vt:lpstr>EDA with Data Visualization – Non-controllable Parameters</vt:lpstr>
      <vt:lpstr>EDA with Data Visualization – Controllable Parameters - Action HR</vt:lpstr>
      <vt:lpstr>EDA with Data Visualization – Controllable Parameters - Action HR – contd/-</vt:lpstr>
      <vt:lpstr>EDA with Data Visualization – Controllable Parameters – Action HR &amp; Employee </vt:lpstr>
      <vt:lpstr>EDA with Data Visualization – Controllable Parameters – Action HR &amp; Employee</vt:lpstr>
      <vt:lpstr>PowerPoint Presentation</vt:lpstr>
      <vt:lpstr>PowerPoint Presentation</vt:lpstr>
      <vt:lpstr>Attrition by Gender_Department_Job Role_Mnthly Income</vt:lpstr>
      <vt:lpstr>PowerPoint Presentation</vt:lpstr>
      <vt:lpstr>PowerPoint Presentation</vt:lpstr>
      <vt:lpstr>PowerPoint Presentation</vt:lpstr>
      <vt:lpstr>PowerPoint Presentation</vt:lpstr>
      <vt:lpstr>PowerPoint Presentation</vt:lpstr>
      <vt:lpstr>Conclusions contd/-</vt:lpstr>
      <vt:lpstr>Conclusions contd/-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George Mathew</cp:lastModifiedBy>
  <cp:revision>306</cp:revision>
  <dcterms:created xsi:type="dcterms:W3CDTF">2021-04-29T18:58:00Z</dcterms:created>
  <dcterms:modified xsi:type="dcterms:W3CDTF">2024-09-27T09:24:56Z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